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sldIdLst>
    <p:sldId id="256" r:id="rId5"/>
    <p:sldId id="259" r:id="rId6"/>
    <p:sldId id="312" r:id="rId7"/>
    <p:sldId id="260" r:id="rId8"/>
    <p:sldId id="261" r:id="rId9"/>
    <p:sldId id="262" r:id="rId10"/>
    <p:sldId id="313" r:id="rId11"/>
    <p:sldId id="263" r:id="rId12"/>
    <p:sldId id="308" r:id="rId13"/>
    <p:sldId id="309" r:id="rId14"/>
    <p:sldId id="314" r:id="rId15"/>
    <p:sldId id="310" r:id="rId16"/>
    <p:sldId id="264" r:id="rId17"/>
    <p:sldId id="265" r:id="rId18"/>
    <p:sldId id="315" r:id="rId19"/>
    <p:sldId id="271" r:id="rId20"/>
    <p:sldId id="266" r:id="rId21"/>
    <p:sldId id="316" r:id="rId22"/>
    <p:sldId id="267" r:id="rId23"/>
    <p:sldId id="317" r:id="rId24"/>
    <p:sldId id="268" r:id="rId25"/>
    <p:sldId id="318" r:id="rId26"/>
    <p:sldId id="269" r:id="rId27"/>
    <p:sldId id="272" r:id="rId28"/>
    <p:sldId id="319" r:id="rId29"/>
    <p:sldId id="273" r:id="rId30"/>
    <p:sldId id="274" r:id="rId31"/>
    <p:sldId id="289" r:id="rId32"/>
    <p:sldId id="290" r:id="rId33"/>
    <p:sldId id="320" r:id="rId34"/>
    <p:sldId id="306" r:id="rId35"/>
    <p:sldId id="303" r:id="rId36"/>
    <p:sldId id="304" r:id="rId37"/>
    <p:sldId id="305" r:id="rId38"/>
    <p:sldId id="321" r:id="rId39"/>
    <p:sldId id="322" r:id="rId40"/>
    <p:sldId id="282" r:id="rId41"/>
    <p:sldId id="323" r:id="rId42"/>
    <p:sldId id="324" r:id="rId43"/>
    <p:sldId id="294" r:id="rId44"/>
    <p:sldId id="327" r:id="rId45"/>
    <p:sldId id="325" r:id="rId46"/>
    <p:sldId id="326" r:id="rId47"/>
    <p:sldId id="329" r:id="rId48"/>
    <p:sldId id="270" r:id="rId49"/>
    <p:sldId id="328" r:id="rId50"/>
    <p:sldId id="307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4" autoAdjust="0"/>
    <p:restoredTop sz="94660"/>
  </p:normalViewPr>
  <p:slideViewPr>
    <p:cSldViewPr snapToGrid="0">
      <p:cViewPr varScale="1">
        <p:scale>
          <a:sx n="92" d="100"/>
          <a:sy n="92" d="100"/>
        </p:scale>
        <p:origin x="200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7C657-2B79-447A-91A0-2B508BB24FAD}" type="datetimeFigureOut">
              <a:rPr lang="en-IN" smtClean="0"/>
              <a:t>30/04/23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4181D-7237-4447-B724-2752190CFD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8567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7C657-2B79-447A-91A0-2B508BB24FAD}" type="datetimeFigureOut">
              <a:rPr lang="en-IN" smtClean="0"/>
              <a:t>30/04/23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4181D-7237-4447-B724-2752190CFD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1251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7C657-2B79-447A-91A0-2B508BB24FAD}" type="datetimeFigureOut">
              <a:rPr lang="en-IN" smtClean="0"/>
              <a:t>30/04/23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4181D-7237-4447-B724-2752190CFD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6208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7C657-2B79-447A-91A0-2B508BB24FAD}" type="datetimeFigureOut">
              <a:rPr lang="en-IN" smtClean="0"/>
              <a:t>30/04/23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4181D-7237-4447-B724-2752190CFD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8262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7C657-2B79-447A-91A0-2B508BB24FAD}" type="datetimeFigureOut">
              <a:rPr lang="en-IN" smtClean="0"/>
              <a:t>30/04/23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4181D-7237-4447-B724-2752190CFD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1070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7C657-2B79-447A-91A0-2B508BB24FAD}" type="datetimeFigureOut">
              <a:rPr lang="en-IN" smtClean="0"/>
              <a:t>30/04/23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4181D-7237-4447-B724-2752190CFD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923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7C657-2B79-447A-91A0-2B508BB24FAD}" type="datetimeFigureOut">
              <a:rPr lang="en-IN" smtClean="0"/>
              <a:t>30/04/23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4181D-7237-4447-B724-2752190CFD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9028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7C657-2B79-447A-91A0-2B508BB24FAD}" type="datetimeFigureOut">
              <a:rPr lang="en-IN" smtClean="0"/>
              <a:t>30/04/23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4181D-7237-4447-B724-2752190CFD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837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7C657-2B79-447A-91A0-2B508BB24FAD}" type="datetimeFigureOut">
              <a:rPr lang="en-IN" smtClean="0"/>
              <a:t>30/04/23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4181D-7237-4447-B724-2752190CFD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409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7C657-2B79-447A-91A0-2B508BB24FAD}" type="datetimeFigureOut">
              <a:rPr lang="en-IN" smtClean="0"/>
              <a:t>30/04/23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4181D-7237-4447-B724-2752190CFD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562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7C657-2B79-447A-91A0-2B508BB24FAD}" type="datetimeFigureOut">
              <a:rPr lang="en-IN" smtClean="0"/>
              <a:t>30/04/23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4181D-7237-4447-B724-2752190CFD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12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7C657-2B79-447A-91A0-2B508BB24FAD}" type="datetimeFigureOut">
              <a:rPr lang="en-IN" smtClean="0"/>
              <a:t>30/04/23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4181D-7237-4447-B724-2752190CFD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7380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Graph">
            <a:extLst>
              <a:ext uri="{FF2B5EF4-FFF2-40B4-BE49-F238E27FC236}">
                <a16:creationId xmlns:a16="http://schemas.microsoft.com/office/drawing/2014/main" id="{C4D41AF3-A39C-89B0-2E71-7BC5C31B8A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3683" r="-1" b="6293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93A951-5D85-F251-B2FC-536EC9A0A0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pPr marL="1475105" indent="-1475105"/>
            <a:r>
              <a:rPr lang="en-IN" sz="5600" b="1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Facilitation of Cryptocurrency </a:t>
            </a:r>
            <a:r>
              <a:rPr lang="en-IN" sz="5600" b="1" dirty="0">
                <a:solidFill>
                  <a:srgbClr val="FFFFFF"/>
                </a:solidFill>
                <a:ea typeface="Times New Roman" panose="02020603050405020304" pitchFamily="18" charset="0"/>
              </a:rPr>
              <a:t>P</a:t>
            </a:r>
            <a:r>
              <a:rPr lang="en-IN" sz="5600" b="1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rice </a:t>
            </a:r>
            <a:r>
              <a:rPr lang="en-IN" sz="5600" b="1" dirty="0">
                <a:solidFill>
                  <a:srgbClr val="FFFFFF"/>
                </a:solidFill>
                <a:ea typeface="Times New Roman" panose="02020603050405020304" pitchFamily="18" charset="0"/>
              </a:rPr>
              <a:t>P</a:t>
            </a:r>
            <a:r>
              <a:rPr lang="en-IN" sz="5600" b="1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rediction        </a:t>
            </a:r>
            <a:br>
              <a:rPr lang="en-IN" sz="5600" b="1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</a:br>
            <a:r>
              <a:rPr lang="en-IN" sz="5600" b="1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by Sentiment Analysis</a:t>
            </a:r>
            <a:endParaRPr lang="en-IN" sz="56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66605-C0F1-C180-D736-4967792C8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IN" sz="2000" kern="100">
                <a:solidFill>
                  <a:srgbClr val="FFFFFF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Sai Yeshwanth - </a:t>
            </a:r>
            <a:r>
              <a:rPr lang="en-IN" sz="2000">
                <a:solidFill>
                  <a:srgbClr val="FFFFFF"/>
                </a:solidFill>
                <a:latin typeface="+mj-lt"/>
                <a:cs typeface="Times New Roman" panose="02020603050405020304" pitchFamily="18" charset="0"/>
              </a:rPr>
              <a:t>A20514173</a:t>
            </a:r>
            <a:br>
              <a:rPr lang="en-IN" sz="2000" kern="100">
                <a:solidFill>
                  <a:srgbClr val="FFFFFF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000" kern="0">
                <a:solidFill>
                  <a:srgbClr val="FFFFFF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Ashlesh Khajbage - </a:t>
            </a:r>
            <a:r>
              <a:rPr lang="en-IN" sz="2000">
                <a:solidFill>
                  <a:srgbClr val="FFFFFF"/>
                </a:solidFill>
                <a:latin typeface="+mj-lt"/>
                <a:cs typeface="Times New Roman" panose="02020603050405020304" pitchFamily="18" charset="0"/>
              </a:rPr>
              <a:t>A20517913</a:t>
            </a:r>
            <a:br>
              <a:rPr lang="en-IN" sz="2000" kern="0">
                <a:solidFill>
                  <a:srgbClr val="FFFFFF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kern="0">
                <a:solidFill>
                  <a:srgbClr val="FFFFFF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Chandana Poloju - </a:t>
            </a:r>
            <a:r>
              <a:rPr lang="en-IN" sz="2000">
                <a:solidFill>
                  <a:srgbClr val="FFFFFF"/>
                </a:solidFill>
                <a:latin typeface="+mj-lt"/>
                <a:cs typeface="Times New Roman" panose="02020603050405020304" pitchFamily="18" charset="0"/>
              </a:rPr>
              <a:t>A20527866</a:t>
            </a:r>
            <a:br>
              <a:rPr lang="en-IN" sz="2000" kern="0">
                <a:solidFill>
                  <a:srgbClr val="FFFFFF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kern="0">
                <a:solidFill>
                  <a:srgbClr val="FFFFFF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Swastika Pandit - </a:t>
            </a:r>
            <a:r>
              <a:rPr lang="en-IN" sz="2000">
                <a:solidFill>
                  <a:srgbClr val="FFFFFF"/>
                </a:solidFill>
                <a:latin typeface="+mj-lt"/>
                <a:cs typeface="Times New Roman" panose="02020603050405020304" pitchFamily="18" charset="0"/>
              </a:rPr>
              <a:t>A20503284</a:t>
            </a:r>
            <a:br>
              <a:rPr lang="en-IN" sz="2000" kern="0">
                <a:solidFill>
                  <a:srgbClr val="FFFFFF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kern="0">
                <a:solidFill>
                  <a:srgbClr val="FFFFFF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Sai Deepthi Pinninti - </a:t>
            </a:r>
            <a:r>
              <a:rPr lang="en-IN" sz="2000">
                <a:solidFill>
                  <a:srgbClr val="FFFFFF"/>
                </a:solidFill>
                <a:latin typeface="+mj-lt"/>
                <a:cs typeface="Times New Roman" panose="02020603050405020304" pitchFamily="18" charset="0"/>
              </a:rPr>
              <a:t>A20513400</a:t>
            </a:r>
            <a:endParaRPr lang="en-IN" sz="2000" kern="100">
              <a:solidFill>
                <a:srgbClr val="FFFFFF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98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F5315-DE44-E03A-48AC-BAE7EAED0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4000" b="1" i="0" u="none" strike="noStrike" dirty="0">
                <a:effectLst/>
              </a:rPr>
              <a:t>Issues Encountered</a:t>
            </a:r>
            <a:endParaRPr lang="en-IN" sz="4000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9E07E2-E807-7C40-E251-FD4F1B06E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lnSpcReduction="10000"/>
          </a:bodyPr>
          <a:lstStyle/>
          <a:p>
            <a:r>
              <a:rPr lang="en-US" sz="1800" dirty="0"/>
              <a:t>How to assign a ranking to dates that had multiple sentiment scores </a:t>
            </a:r>
          </a:p>
          <a:p>
            <a:r>
              <a:rPr lang="en-US" sz="1800" dirty="0"/>
              <a:t>The presence of multiple scores for a single date indicated that multiple articles were generated and analyzed on that day. </a:t>
            </a:r>
          </a:p>
          <a:p>
            <a:r>
              <a:rPr lang="en-US" sz="1800" dirty="0"/>
              <a:t>For example, on January 3rd, there were four distinct articles written.</a:t>
            </a:r>
          </a:p>
          <a:p>
            <a:pPr marL="0" indent="0">
              <a:buNone/>
            </a:pPr>
            <a:br>
              <a:rPr lang="en-US" sz="1500" dirty="0"/>
            </a:br>
            <a:br>
              <a:rPr lang="en-US" sz="1500" dirty="0"/>
            </a:br>
            <a:endParaRPr lang="en-US" sz="1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B32B9F-4913-097B-F00A-E135B9288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892922"/>
            <a:ext cx="6903720" cy="307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52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F5315-DE44-E03A-48AC-BAE7EAED0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u="none" strike="noStrike">
                <a:effectLst/>
                <a:ea typeface="Calibri" panose="020F0502020204030204" pitchFamily="34" charset="0"/>
              </a:rPr>
              <a:t>Solution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9E07E2-E807-7C40-E251-FD4F1B06E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807768"/>
            <a:ext cx="3668407" cy="3410712"/>
          </a:xfrm>
        </p:spPr>
        <p:txBody>
          <a:bodyPr anchor="t">
            <a:normAutofit fontScale="92500" lnSpcReduction="20000"/>
          </a:bodyPr>
          <a:lstStyle/>
          <a:p>
            <a:pPr marL="0" marR="0" lv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1000" u="none" strike="noStrike" dirty="0">
              <a:effectLst/>
              <a:ea typeface="Calibri" panose="020F0502020204030204" pitchFamily="34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700" u="none" strike="noStrike" dirty="0">
                <a:effectLst/>
                <a:ea typeface="Calibri" panose="020F0502020204030204" pitchFamily="34" charset="0"/>
              </a:rPr>
              <a:t>Firstly, we </a:t>
            </a:r>
            <a:r>
              <a:rPr lang="en-US" sz="1700" dirty="0">
                <a:ea typeface="Calibri" panose="020F0502020204030204" pitchFamily="34" charset="0"/>
              </a:rPr>
              <a:t>created </a:t>
            </a:r>
            <a:r>
              <a:rPr lang="en-US" sz="1700" u="none" strike="noStrike" dirty="0">
                <a:effectLst/>
                <a:ea typeface="Calibri" panose="020F0502020204030204" pitchFamily="34" charset="0"/>
              </a:rPr>
              <a:t>aggregates of sentiment averaged, sentiment root mean square (RMS), and sentiment summed were calculated to later analyze the best metric.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700" u="none" strike="noStrike" dirty="0">
                <a:effectLst/>
                <a:ea typeface="Calibri" panose="020F0502020204030204" pitchFamily="34" charset="0"/>
              </a:rPr>
              <a:t>Secondly, we also calculated “overall" sentiment to reflect the size of both intrinsic ratings. </a:t>
            </a:r>
            <a:endParaRPr lang="en-US" sz="1700" dirty="0">
              <a:ea typeface="Calibri" panose="020F0502020204030204" pitchFamily="34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700" u="none" strike="noStrike" dirty="0">
                <a:effectLst/>
                <a:ea typeface="Calibri" panose="020F0502020204030204" pitchFamily="34" charset="0"/>
              </a:rPr>
              <a:t>The "overall sentiment" was calculated using the same procedures as were used to aggregate the various articles.</a:t>
            </a:r>
            <a:endParaRPr lang="en-US" sz="1700" dirty="0">
              <a:ea typeface="Calibri" panose="020F0502020204030204" pitchFamily="34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700" u="none" strike="noStrike" dirty="0">
                <a:effectLst/>
                <a:ea typeface="Calibri" panose="020F0502020204030204" pitchFamily="34" charset="0"/>
              </a:rPr>
              <a:t>Each article's Positive and Negative Scores were averaged, RMS-summarized, and added together to provide an "overall sentiment" for that item. </a:t>
            </a:r>
          </a:p>
        </p:txBody>
      </p:sp>
      <p:pic>
        <p:nvPicPr>
          <p:cNvPr id="3" name="image100.jpg" descr="Table&#10;&#10;Description automatically generated">
            <a:extLst>
              <a:ext uri="{FF2B5EF4-FFF2-40B4-BE49-F238E27FC236}">
                <a16:creationId xmlns:a16="http://schemas.microsoft.com/office/drawing/2014/main" id="{72241A87-D622-8E1C-EB21-EEA281F744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74108" y="2079799"/>
            <a:ext cx="6903720" cy="339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89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0655887-1E5E-19B6-BDB4-B043D64A4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3619015" cy="1239012"/>
          </a:xfrm>
        </p:spPr>
        <p:txBody>
          <a:bodyPr anchor="ctr">
            <a:noAutofit/>
          </a:bodyPr>
          <a:lstStyle/>
          <a:p>
            <a:r>
              <a:rPr lang="en-US" sz="4000" b="1" dirty="0"/>
              <a:t>Price Data Processing</a:t>
            </a:r>
            <a:endParaRPr lang="en-IN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B695F-BE09-12E5-64AB-117DE17FE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2254698"/>
          </a:xfrm>
        </p:spPr>
        <p:txBody>
          <a:bodyPr anchor="t">
            <a:normAutofit/>
          </a:bodyPr>
          <a:lstStyle/>
          <a:p>
            <a:r>
              <a:rPr lang="en-US" sz="1600" dirty="0"/>
              <a:t>We have ten coins and need to know the top three to perform the analysis. </a:t>
            </a:r>
          </a:p>
          <a:p>
            <a:r>
              <a:rPr lang="en-US" sz="1600" dirty="0"/>
              <a:t>Data was acquired from the Investing.com website in order to conduct a study on the top three coins out of a group of ten. </a:t>
            </a:r>
          </a:p>
        </p:txBody>
      </p:sp>
      <p:pic>
        <p:nvPicPr>
          <p:cNvPr id="10" name="Picture 4" descr="Table">
            <a:extLst>
              <a:ext uri="{FF2B5EF4-FFF2-40B4-BE49-F238E27FC236}">
                <a16:creationId xmlns:a16="http://schemas.microsoft.com/office/drawing/2014/main" id="{310B8BDB-1129-6D35-98F2-BB02232600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" b="-12181"/>
          <a:stretch/>
        </p:blipFill>
        <p:spPr bwMode="auto">
          <a:xfrm>
            <a:off x="4446529" y="1603273"/>
            <a:ext cx="6922008" cy="3369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9D9C92-CB45-516F-A7C8-B9D0E3438EF2}"/>
              </a:ext>
            </a:extLst>
          </p:cNvPr>
          <p:cNvSpPr txBox="1"/>
          <p:nvPr/>
        </p:nvSpPr>
        <p:spPr>
          <a:xfrm>
            <a:off x="371093" y="5136164"/>
            <a:ext cx="114498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data was then subjected to univariate and bivariate analysis to detect coin association with the purpose of identifying the three coins for further research and modeling.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Following this, exploratory data analysis on the main dataset was performed.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338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32629-DA44-9A74-53C5-94ED29FB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4000" b="1" dirty="0"/>
              <a:t>Data Cleaning and Preparation</a:t>
            </a:r>
            <a:endParaRPr lang="en-IN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731B7-45B4-D163-5785-CD2FFFA6C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3954919" cy="3547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Removed missing values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pPr marL="0" indent="0">
              <a:buNone/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ea typeface="Calibri" panose="020F0502020204030204" pitchFamily="34" charset="0"/>
              </a:rPr>
              <a:t>Checked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for duplicate entries. 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- No duplicates.</a:t>
            </a:r>
          </a:p>
          <a:p>
            <a:pPr marL="0" indent="0">
              <a:buNone/>
            </a:pPr>
            <a:endParaRPr lang="en-IN" sz="1800" b="1" kern="100" dirty="0">
              <a:effectLst/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en-IN" sz="1800" b="1" kern="100" dirty="0">
                <a:effectLst/>
                <a:ea typeface="Calibri" panose="020F0502020204030204" pitchFamily="34" charset="0"/>
              </a:rPr>
              <a:t>Performed </a:t>
            </a:r>
            <a:r>
              <a:rPr lang="en-IN" sz="1800" kern="100" dirty="0">
                <a:effectLst/>
                <a:ea typeface="Calibri" panose="020F0502020204030204" pitchFamily="34" charset="0"/>
              </a:rPr>
              <a:t>simple data manipulation to convert the market capitalization and volume values to more interpretable units.</a:t>
            </a:r>
          </a:p>
          <a:p>
            <a:pPr marL="0" indent="0">
              <a:buNone/>
            </a:pPr>
            <a:endParaRPr lang="en-IN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AFE173-3C7C-9494-8673-E97AACB96F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3" b="-1"/>
          <a:stretch/>
        </p:blipFill>
        <p:spPr bwMode="auto">
          <a:xfrm>
            <a:off x="5060788" y="3969742"/>
            <a:ext cx="6500276" cy="252152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F2740E-A157-065E-C3BF-A40BA1AAC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731" y="1372362"/>
            <a:ext cx="48895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77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F14A7-CB32-97AB-7E7A-5E4930C3C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18" y="643465"/>
            <a:ext cx="3895359" cy="18466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/>
              <a:t>Univariate 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2F920D-A36C-9FA6-14A1-7042C7A283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13341" y="463698"/>
            <a:ext cx="3454346" cy="26425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B2F5DC-3DEC-BAA9-8AE7-0E28708F0F7B}"/>
              </a:ext>
            </a:extLst>
          </p:cNvPr>
          <p:cNvSpPr txBox="1"/>
          <p:nvPr/>
        </p:nvSpPr>
        <p:spPr>
          <a:xfrm>
            <a:off x="630936" y="2807167"/>
            <a:ext cx="3895522" cy="3386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We performed univariate analysis to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effectLst/>
              </a:rPr>
              <a:t>examine the distribution and summary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effectLst/>
              </a:rPr>
              <a:t>statistics of individual variables. </a:t>
            </a: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7DDF9D-BF83-1489-3F3D-E9B274401A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37264" y="3291438"/>
            <a:ext cx="3317579" cy="25877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AA7ACF-6757-1D42-2ACE-277913A62A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30129" y="518563"/>
            <a:ext cx="3317578" cy="25877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32B800-2AB4-7DBF-0BB9-B45DDE3399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13341" y="3291439"/>
            <a:ext cx="3438273" cy="280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93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F14A7-CB32-97AB-7E7A-5E4930C3C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615"/>
            <a:ext cx="10515600" cy="16578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Univariate Analysis</a:t>
            </a:r>
          </a:p>
        </p:txBody>
      </p:sp>
      <p:pic>
        <p:nvPicPr>
          <p:cNvPr id="12" name="Picture 11" descr="Chart, box and whisker chart&#10;&#10;Description automatically generated">
            <a:extLst>
              <a:ext uri="{FF2B5EF4-FFF2-40B4-BE49-F238E27FC236}">
                <a16:creationId xmlns:a16="http://schemas.microsoft.com/office/drawing/2014/main" id="{EFA1920A-2A82-5CD5-F54F-1DE6AFF768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8134"/>
          <a:stretch/>
        </p:blipFill>
        <p:spPr>
          <a:xfrm>
            <a:off x="203255" y="1656670"/>
            <a:ext cx="3802338" cy="2043469"/>
          </a:xfrm>
          <a:prstGeom prst="rect">
            <a:avLst/>
          </a:prstGeom>
        </p:spPr>
      </p:pic>
      <p:pic>
        <p:nvPicPr>
          <p:cNvPr id="14" name="Picture 13" descr="Chart, box and whisker chart&#10;&#10;Description automatically generated">
            <a:extLst>
              <a:ext uri="{FF2B5EF4-FFF2-40B4-BE49-F238E27FC236}">
                <a16:creationId xmlns:a16="http://schemas.microsoft.com/office/drawing/2014/main" id="{74E6215F-B75C-A721-98DA-4944A43B71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11537"/>
          <a:stretch/>
        </p:blipFill>
        <p:spPr>
          <a:xfrm>
            <a:off x="4066597" y="1673320"/>
            <a:ext cx="3802338" cy="2043469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F339AE65-AC51-174E-15FE-EF53FE15C6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" b="10431"/>
          <a:stretch/>
        </p:blipFill>
        <p:spPr>
          <a:xfrm>
            <a:off x="8186407" y="1656670"/>
            <a:ext cx="3802338" cy="2060119"/>
          </a:xfrm>
          <a:prstGeom prst="rect">
            <a:avLst/>
          </a:prstGeom>
        </p:spPr>
      </p:pic>
      <p:pic>
        <p:nvPicPr>
          <p:cNvPr id="13" name="Picture 12" descr="Shape, arrow&#10;&#10;Description automatically generated">
            <a:extLst>
              <a:ext uri="{FF2B5EF4-FFF2-40B4-BE49-F238E27FC236}">
                <a16:creationId xmlns:a16="http://schemas.microsoft.com/office/drawing/2014/main" id="{61C54426-15E1-156A-5A46-11647D64A8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295" r="2" b="2"/>
          <a:stretch/>
        </p:blipFill>
        <p:spPr>
          <a:xfrm>
            <a:off x="203255" y="4156458"/>
            <a:ext cx="3802338" cy="2043469"/>
          </a:xfrm>
          <a:prstGeom prst="rect">
            <a:avLst/>
          </a:prstGeom>
        </p:spPr>
      </p:pic>
      <p:pic>
        <p:nvPicPr>
          <p:cNvPr id="11" name="Picture 10" descr="Shape, arrow&#10;&#10;Description automatically generated">
            <a:extLst>
              <a:ext uri="{FF2B5EF4-FFF2-40B4-BE49-F238E27FC236}">
                <a16:creationId xmlns:a16="http://schemas.microsoft.com/office/drawing/2014/main" id="{EF44561C-846D-A56E-15C6-858042279A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17" r="2" b="7596"/>
          <a:stretch/>
        </p:blipFill>
        <p:spPr>
          <a:xfrm>
            <a:off x="4193306" y="4162945"/>
            <a:ext cx="3802338" cy="2043469"/>
          </a:xfrm>
          <a:prstGeom prst="rect">
            <a:avLst/>
          </a:prstGeom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32B30C88-B952-D85D-58AB-31FAE435C2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81" r="2" b="6958"/>
          <a:stretch/>
        </p:blipFill>
        <p:spPr>
          <a:xfrm>
            <a:off x="8241942" y="4162945"/>
            <a:ext cx="3802338" cy="204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20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B4D2C-1B74-02FF-4C32-16FFDAA2D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28" y="39665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Bivariate Analysis</a:t>
            </a:r>
            <a:endParaRPr lang="en-IN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6ECD3E-7E2F-61FD-BADF-04C757214B06}"/>
              </a:ext>
            </a:extLst>
          </p:cNvPr>
          <p:cNvSpPr txBox="1"/>
          <p:nvPr/>
        </p:nvSpPr>
        <p:spPr>
          <a:xfrm>
            <a:off x="464128" y="2027556"/>
            <a:ext cx="385849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Inferences: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itchFamily="2" charset="2"/>
              <a:buChar char="-"/>
            </a:pPr>
            <a:r>
              <a:rPr lang="en-US" sz="18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While high, low, price, volume, and market values can also provide useful information for analyzing financial data, the </a:t>
            </a:r>
            <a:r>
              <a:rPr lang="en-US" sz="1800" b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closing price seems to have a distribution and statistics on which we can work.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itchFamily="2" charset="2"/>
              <a:buChar char="-"/>
            </a:pPr>
            <a:endParaRPr lang="en-US" b="1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itchFamily="2" charset="2"/>
              <a:buChar char="-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Also, close price </a:t>
            </a:r>
            <a:r>
              <a:rPr lang="en-US" sz="18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is typically the most used parameter for calculating daily returns and performing trend analysis.</a:t>
            </a: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endParaRPr lang="en-US" sz="18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F80448-B2CF-802E-B669-9A0CA9EE8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618" y="2179956"/>
            <a:ext cx="7772400" cy="312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21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B6695-3AAE-710F-8138-D443B5C3E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b="1"/>
              <a:t>Trend Analysis</a:t>
            </a:r>
            <a:endParaRPr lang="en-IN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0F8B4-83B4-24F3-307E-99398A469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fontScale="92500" lnSpcReduction="10000"/>
          </a:bodyPr>
          <a:lstStyle/>
          <a:p>
            <a:r>
              <a:rPr lang="en-IN" sz="1700">
                <a:effectLst/>
                <a:ea typeface="Calibri" panose="020F0502020204030204" pitchFamily="34" charset="0"/>
              </a:rPr>
              <a:t>For trend Analysis, we added a new column ‘Trend’ whose values are based on the day-to-day percentage change which we calculated from the closed price. </a:t>
            </a:r>
          </a:p>
          <a:p>
            <a:r>
              <a:rPr lang="en-IN" sz="1700">
                <a:effectLst/>
                <a:ea typeface="Calibri" panose="020F0502020204030204" pitchFamily="34" charset="0"/>
              </a:rPr>
              <a:t>Following were trends determined</a:t>
            </a:r>
          </a:p>
          <a:p>
            <a:pPr marL="800100" lvl="1" indent="-342900">
              <a:spcBef>
                <a:spcPts val="0"/>
              </a:spcBef>
              <a:buFont typeface="+mj-lt"/>
              <a:buAutoNum type="arabicPeriod"/>
            </a:pPr>
            <a:r>
              <a:rPr lang="en-US" sz="1700" b="0" i="0" u="none" strike="noStrike">
                <a:effectLst/>
              </a:rPr>
              <a:t>Slight or No change</a:t>
            </a:r>
          </a:p>
          <a:p>
            <a:pPr marL="800100" lvl="1" indent="-342900">
              <a:spcBef>
                <a:spcPts val="0"/>
              </a:spcBef>
              <a:buFont typeface="+mj-lt"/>
              <a:buAutoNum type="arabicPeriod"/>
            </a:pPr>
            <a:r>
              <a:rPr lang="en-US" sz="1700" b="0" i="0" u="none" strike="noStrike">
                <a:effectLst/>
              </a:rPr>
              <a:t>Slight Positive</a:t>
            </a:r>
          </a:p>
          <a:p>
            <a:pPr marL="800100" lvl="1" indent="-342900">
              <a:spcBef>
                <a:spcPts val="0"/>
              </a:spcBef>
              <a:buFont typeface="+mj-lt"/>
              <a:buAutoNum type="arabicPeriod"/>
            </a:pPr>
            <a:r>
              <a:rPr lang="en-US" sz="1700" b="0" i="0" u="none" strike="noStrike">
                <a:effectLst/>
              </a:rPr>
              <a:t>Slight Negative</a:t>
            </a:r>
          </a:p>
          <a:p>
            <a:pPr marL="800100" lvl="1" indent="-342900">
              <a:spcBef>
                <a:spcPts val="0"/>
              </a:spcBef>
              <a:buFont typeface="+mj-lt"/>
              <a:buAutoNum type="arabicPeriod"/>
            </a:pPr>
            <a:r>
              <a:rPr lang="en-US" sz="1700" b="0" i="0" u="none" strike="noStrike">
                <a:effectLst/>
              </a:rPr>
              <a:t>Positive</a:t>
            </a:r>
          </a:p>
          <a:p>
            <a:pPr marL="800100" lvl="1" indent="-342900">
              <a:spcBef>
                <a:spcPts val="0"/>
              </a:spcBef>
              <a:buFont typeface="+mj-lt"/>
              <a:buAutoNum type="arabicPeriod"/>
            </a:pPr>
            <a:r>
              <a:rPr lang="en-US" sz="1700" b="0" i="0" u="none" strike="noStrike">
                <a:effectLst/>
              </a:rPr>
              <a:t>Negative</a:t>
            </a:r>
          </a:p>
          <a:p>
            <a:pPr marL="800100" lvl="1" indent="-342900">
              <a:spcBef>
                <a:spcPts val="0"/>
              </a:spcBef>
              <a:buFont typeface="+mj-lt"/>
              <a:buAutoNum type="arabicPeriod"/>
            </a:pPr>
            <a:r>
              <a:rPr lang="en-US" sz="1700" b="0" i="0" u="none" strike="noStrike">
                <a:effectLst/>
              </a:rPr>
              <a:t>Among top gainers</a:t>
            </a:r>
          </a:p>
          <a:p>
            <a:pPr marL="800100" lvl="1" indent="-342900">
              <a:spcBef>
                <a:spcPts val="0"/>
              </a:spcBef>
              <a:buFont typeface="+mj-lt"/>
              <a:buAutoNum type="arabicPeriod"/>
            </a:pPr>
            <a:r>
              <a:rPr lang="en-US" sz="1700" b="0" i="0" u="none" strike="noStrike">
                <a:effectLst/>
              </a:rPr>
              <a:t>Among top losers</a:t>
            </a:r>
          </a:p>
          <a:p>
            <a:pPr marL="800100" lvl="1" indent="-342900">
              <a:spcBef>
                <a:spcPts val="0"/>
              </a:spcBef>
              <a:buFont typeface="+mj-lt"/>
              <a:buAutoNum type="arabicPeriod"/>
            </a:pPr>
            <a:r>
              <a:rPr lang="en-US" sz="1700" b="0" i="0" u="none" strike="noStrike">
                <a:effectLst/>
              </a:rPr>
              <a:t>Bull run</a:t>
            </a:r>
          </a:p>
          <a:p>
            <a:pPr marL="800100" lvl="1" indent="-342900">
              <a:spcBef>
                <a:spcPts val="0"/>
              </a:spcBef>
              <a:buFont typeface="+mj-lt"/>
              <a:buAutoNum type="arabicPeriod"/>
            </a:pPr>
            <a:r>
              <a:rPr lang="en-US" sz="1700" b="0" i="0" u="none" strike="noStrike">
                <a:effectLst/>
              </a:rPr>
              <a:t>Bear drop</a:t>
            </a:r>
          </a:p>
          <a:p>
            <a:endParaRPr lang="en-IN" sz="1700" dirty="0"/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CD89DCDE-66E7-F1FA-FFFF-928A362A41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6" r="7387"/>
          <a:stretch/>
        </p:blipFill>
        <p:spPr>
          <a:xfrm>
            <a:off x="4349496" y="517633"/>
            <a:ext cx="7301824" cy="586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82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B6695-3AAE-710F-8138-D443B5C3E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b="1" dirty="0"/>
              <a:t>Trend Analysis</a:t>
            </a:r>
            <a:endParaRPr lang="en-IN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0F8B4-83B4-24F3-307E-99398A469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b="1" dirty="0">
                <a:effectLst/>
                <a:ea typeface="Calibri" panose="020F0502020204030204" pitchFamily="34" charset="0"/>
              </a:rPr>
              <a:t>Inferences - </a:t>
            </a:r>
          </a:p>
          <a:p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From the trends, we can evidently assume that XRP would follow closely in the trend of either BTC or ETH. </a:t>
            </a:r>
          </a:p>
          <a:p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As their trend percentage are closely related. We can further analyze this from correlation and time series analysis.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1700" b="0" i="0" u="none" strike="noStrike" dirty="0"/>
          </a:p>
          <a:p>
            <a:endParaRPr lang="en-US" sz="1700" b="0" i="0" u="none" strike="noStrike" dirty="0">
              <a:effectLst/>
            </a:endParaRPr>
          </a:p>
          <a:p>
            <a:endParaRPr lang="en-IN" sz="1700" dirty="0"/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CD89DCDE-66E7-F1FA-FFFF-928A362A41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6" r="7387"/>
          <a:stretch/>
        </p:blipFill>
        <p:spPr>
          <a:xfrm>
            <a:off x="4349496" y="517633"/>
            <a:ext cx="7301824" cy="586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04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293AF-23EB-8961-08BA-0EF2060C8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Autofit/>
          </a:bodyPr>
          <a:lstStyle/>
          <a:p>
            <a:r>
              <a:rPr lang="en-US" sz="4000" b="1" dirty="0"/>
              <a:t>Is there any Correlation among Coins ?</a:t>
            </a:r>
            <a:endParaRPr lang="en-IN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21EA0-0AAB-35F3-4DAB-4C999FB6F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3622409" cy="3875670"/>
          </a:xfrm>
        </p:spPr>
        <p:txBody>
          <a:bodyPr anchor="t">
            <a:noAutofit/>
          </a:bodyPr>
          <a:lstStyle/>
          <a:p>
            <a:r>
              <a:rPr lang="en-IN" sz="1800" dirty="0">
                <a:effectLst/>
                <a:ea typeface="Calibri" panose="020F0502020204030204" pitchFamily="34" charset="0"/>
              </a:rPr>
              <a:t>To Answer this, we plotted a correlation plot between cryptocurrency prices, which can help us to better understand the relationships between them.</a:t>
            </a:r>
            <a:endParaRPr lang="en-IN" sz="1800" dirty="0"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en-IN" sz="1800" b="1" dirty="0">
                <a:effectLst/>
                <a:ea typeface="Calibri" panose="020F0502020204030204" pitchFamily="34" charset="0"/>
              </a:rPr>
              <a:t>We found </a:t>
            </a:r>
            <a:r>
              <a:rPr lang="en-IN" sz="1800" b="1" dirty="0">
                <a:ea typeface="Calibri" panose="020F0502020204030204" pitchFamily="34" charset="0"/>
              </a:rPr>
              <a:t>th</a:t>
            </a:r>
            <a:r>
              <a:rPr lang="en-IN" sz="1800" b="1" dirty="0">
                <a:effectLst/>
                <a:ea typeface="Calibri" panose="020F0502020204030204" pitchFamily="34" charset="0"/>
              </a:rPr>
              <a:t>ere is a strong positive correlation between the prices of Bitcoin and most other cryptocurrencies.</a:t>
            </a:r>
            <a:endParaRPr lang="en-IN" sz="1800" b="1" dirty="0"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800" b="1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This suggests that changes in the price of Bitcoin are likely to have a similar effect on the prices of these cryptocurrencies.</a:t>
            </a:r>
            <a:endParaRPr lang="en-US" sz="1800" b="1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endParaRPr lang="en-IN" sz="1800" b="1" dirty="0">
              <a:effectLst/>
              <a:ea typeface="Calibri" panose="020F0502020204030204" pitchFamily="34" charset="0"/>
            </a:endParaRPr>
          </a:p>
          <a:p>
            <a:endParaRPr lang="en-IN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057C4C-4D9E-4B5D-502A-68D1943F3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596" y="847074"/>
            <a:ext cx="7161126" cy="537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258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9352D-2724-AF5A-8F3A-3344A5974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Overview</a:t>
            </a:r>
            <a:endParaRPr lang="en-IN" sz="4000" b="1" dirty="0"/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6D06855D-1EB2-F84A-F27F-9E62E9676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IN" sz="1800" kern="100" dirty="0">
                <a:effectLst/>
                <a:ea typeface="Verdana" panose="020B0604030504040204" pitchFamily="34" charset="0"/>
                <a:cs typeface="Narkisim" panose="020B0604020202020204" pitchFamily="34" charset="-79"/>
              </a:rPr>
              <a:t>As we know Cryptocurrency is a dynamic and rapidly changing market, making it difficult for investors to make informed decisions.</a:t>
            </a:r>
          </a:p>
          <a:p>
            <a:r>
              <a:rPr lang="en-IN" sz="1800" kern="100" dirty="0">
                <a:effectLst/>
                <a:ea typeface="Verdana" panose="020B0604030504040204" pitchFamily="34" charset="0"/>
                <a:cs typeface="Narkisim" panose="020B0604020202020204" pitchFamily="34" charset="-79"/>
              </a:rPr>
              <a:t>Sentiment analysis has emerged as a promising tool for </a:t>
            </a:r>
            <a:r>
              <a:rPr lang="en-IN" sz="1800" kern="100" dirty="0" err="1">
                <a:effectLst/>
                <a:ea typeface="Verdana" panose="020B0604030504040204" pitchFamily="34" charset="0"/>
                <a:cs typeface="Narkisim" panose="020B0604020202020204" pitchFamily="34" charset="-79"/>
              </a:rPr>
              <a:t>analyzing</a:t>
            </a:r>
            <a:r>
              <a:rPr lang="en-IN" sz="1800" kern="100" dirty="0">
                <a:effectLst/>
                <a:ea typeface="Verdana" panose="020B0604030504040204" pitchFamily="34" charset="0"/>
                <a:cs typeface="Narkisim" panose="020B0604020202020204" pitchFamily="34" charset="-79"/>
              </a:rPr>
              <a:t> the emotional tone behind news articles, social media posts, and other online content related to cryptocurrency. </a:t>
            </a:r>
          </a:p>
          <a:p>
            <a:r>
              <a:rPr lang="en-IN" sz="1800" kern="100" dirty="0">
                <a:effectLst/>
                <a:ea typeface="Verdana" panose="020B0604030504040204" pitchFamily="34" charset="0"/>
                <a:cs typeface="Narkisim" panose="020B0604020202020204" pitchFamily="34" charset="-79"/>
              </a:rPr>
              <a:t>In this project, we aim to explore the use of sentiment analysis to facilitate cryptocurrency trading decisions.</a:t>
            </a:r>
          </a:p>
          <a:p>
            <a:r>
              <a:rPr lang="en-IN" sz="1800" kern="100" dirty="0">
                <a:effectLst/>
                <a:ea typeface="Verdana" panose="020B0604030504040204" pitchFamily="34" charset="0"/>
                <a:cs typeface="Narkisim" panose="020B0604020202020204" pitchFamily="34" charset="-79"/>
              </a:rPr>
              <a:t>To achieve this goal, we scraped data from various news articles and collected price data for several cryptocurrencies during a specific time period. Using exploratory data analysis, we identified which cryptocurrencies to focus on and selected a few for further analysis.</a:t>
            </a:r>
          </a:p>
          <a:p>
            <a:r>
              <a:rPr lang="en-IN" sz="1800" kern="100" dirty="0">
                <a:effectLst/>
                <a:ea typeface="Verdana" panose="020B0604030504040204" pitchFamily="34" charset="0"/>
                <a:cs typeface="Narkisim" panose="020B0604020202020204" pitchFamily="34" charset="-79"/>
              </a:rPr>
              <a:t>We implemented a machine learning model to predict price changes based on sentiment extracted from the text of news articles.</a:t>
            </a:r>
          </a:p>
          <a:p>
            <a:r>
              <a:rPr lang="en-IN" sz="1800" kern="100" dirty="0">
                <a:effectLst/>
                <a:ea typeface="Verdana" panose="020B0604030504040204" pitchFamily="34" charset="0"/>
                <a:cs typeface="Narkisim" panose="020B0604020202020204" pitchFamily="34" charset="-79"/>
              </a:rPr>
              <a:t>Additionally, we conducted a time series analysis to further understand the relationship between news sentiment and cryptocurrency price movements.</a:t>
            </a:r>
          </a:p>
          <a:p>
            <a:endParaRPr lang="en-IN" sz="1800" dirty="0">
              <a:ea typeface="Verdana" panose="020B0604030504040204" pitchFamily="34" charset="0"/>
              <a:cs typeface="Narkisim" panose="020B0604020202020204" pitchFamily="34" charset="-79"/>
            </a:endParaRPr>
          </a:p>
          <a:p>
            <a:endParaRPr lang="en-IN" sz="1800" dirty="0">
              <a:ea typeface="Verdana" panose="020B0604030504040204" pitchFamily="34" charset="0"/>
              <a:cs typeface="Narkisim" panose="020B0604020202020204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12414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77A8C-1AA2-99AC-862A-1093AE113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Which of these coins were among Top 10 during that time?</a:t>
            </a:r>
          </a:p>
        </p:txBody>
      </p:sp>
      <p:pic>
        <p:nvPicPr>
          <p:cNvPr id="4" name="image34.png" descr="Table&#10;&#10;Description automatically generated">
            <a:extLst>
              <a:ext uri="{FF2B5EF4-FFF2-40B4-BE49-F238E27FC236}">
                <a16:creationId xmlns:a16="http://schemas.microsoft.com/office/drawing/2014/main" id="{14DB13E5-77FE-BFDA-02BE-432987C8173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5943600" y="1690688"/>
            <a:ext cx="6005945" cy="4351338"/>
          </a:xfrm>
          <a:prstGeom prst="rect">
            <a:avLst/>
          </a:prstGeom>
          <a:ln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5C8047-9DBB-3F50-7C58-06ACD25B72AB}"/>
              </a:ext>
            </a:extLst>
          </p:cNvPr>
          <p:cNvSpPr txBox="1"/>
          <p:nvPr/>
        </p:nvSpPr>
        <p:spPr>
          <a:xfrm>
            <a:off x="443345" y="2216727"/>
            <a:ext cx="490450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From the plot, we can see that </a:t>
            </a:r>
            <a:r>
              <a:rPr lang="en-US" sz="2000" b="1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Bitcoin</a:t>
            </a:r>
            <a:r>
              <a:rPr lang="en-US" sz="20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has the largest market capitalization, followed by </a:t>
            </a:r>
            <a:r>
              <a:rPr lang="en-US" sz="2000" b="1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Ethereum</a:t>
            </a:r>
            <a:r>
              <a:rPr lang="en-US" sz="20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and </a:t>
            </a:r>
            <a:r>
              <a:rPr lang="en-US" sz="2000" b="1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Tether</a:t>
            </a:r>
            <a:r>
              <a:rPr lang="en-US" sz="2000" b="1" dirty="0">
                <a:solidFill>
                  <a:srgbClr val="000000"/>
                </a:solidFill>
                <a:ea typeface="Calibri" panose="020F0502020204030204" pitchFamily="34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Binance</a:t>
            </a:r>
            <a:r>
              <a:rPr lang="en-US" sz="20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Coin</a:t>
            </a:r>
            <a:r>
              <a:rPr lang="en-US" sz="20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US" sz="2000" b="1" dirty="0" err="1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Cardano</a:t>
            </a:r>
            <a:r>
              <a:rPr lang="en-US" sz="20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US" sz="2000" b="1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XRP</a:t>
            </a:r>
            <a:r>
              <a:rPr lang="en-US" sz="20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.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2000" dirty="0">
              <a:effectLst/>
              <a:ea typeface="Calibri" panose="020F0502020204030204" pitchFamily="34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Dogecoin also has market capitalization of over 30 billion USD, while USD Coin, </a:t>
            </a:r>
            <a:r>
              <a:rPr lang="en-US" sz="2000" dirty="0" err="1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Polkadot</a:t>
            </a:r>
            <a:r>
              <a:rPr lang="en-US" sz="20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, and Solana have smaller market capitalizations.</a:t>
            </a:r>
            <a:endParaRPr lang="en-US" sz="2000" dirty="0">
              <a:effectLst/>
              <a:ea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Decision</a:t>
            </a:r>
            <a:r>
              <a:rPr lang="en-US" dirty="0"/>
              <a:t>: </a:t>
            </a:r>
          </a:p>
          <a:p>
            <a:r>
              <a:rPr lang="en-US" dirty="0"/>
              <a:t>We need to perform further EDA on specific coins.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416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97F82-6D04-6323-8142-017766FAF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9520"/>
            <a:ext cx="6518009" cy="1719072"/>
          </a:xfrm>
        </p:spPr>
        <p:txBody>
          <a:bodyPr anchor="b">
            <a:noAutofit/>
          </a:bodyPr>
          <a:lstStyle/>
          <a:p>
            <a:r>
              <a:rPr lang="en-US" sz="4000" b="1" dirty="0"/>
              <a:t>More Exploratory Data Analysis</a:t>
            </a:r>
            <a:endParaRPr lang="en-IN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083F0-E22E-A036-CD7C-627C28D4E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4293990" cy="3410712"/>
          </a:xfrm>
        </p:spPr>
        <p:txBody>
          <a:bodyPr anchor="t">
            <a:noAutofit/>
          </a:bodyPr>
          <a:lstStyle/>
          <a:p>
            <a:r>
              <a:rPr lang="en-IN" sz="1800" dirty="0">
                <a:effectLst/>
                <a:ea typeface="Times New Roman" panose="02020603050405020304" pitchFamily="18" charset="0"/>
              </a:rPr>
              <a:t>So we selected </a:t>
            </a:r>
            <a:r>
              <a:rPr lang="en-IN" sz="1800" b="1" dirty="0">
                <a:effectLst/>
                <a:ea typeface="Times New Roman" panose="02020603050405020304" pitchFamily="18" charset="0"/>
              </a:rPr>
              <a:t>XRP, Bitcoin, and Ethereum</a:t>
            </a:r>
            <a:r>
              <a:rPr lang="en-IN" sz="1800" dirty="0">
                <a:effectLst/>
                <a:ea typeface="Times New Roman" panose="02020603050405020304" pitchFamily="18" charset="0"/>
              </a:rPr>
              <a:t>. </a:t>
            </a:r>
          </a:p>
          <a:p>
            <a:r>
              <a:rPr lang="en-IN" sz="1800" dirty="0">
                <a:effectLst/>
                <a:ea typeface="Times New Roman" panose="02020603050405020304" pitchFamily="18" charset="0"/>
              </a:rPr>
              <a:t>We chose them because to their widespread usage in purchasing other cryptocurrencies and because the market generally follows the trend of Bitcoin.</a:t>
            </a:r>
          </a:p>
          <a:p>
            <a:endParaRPr lang="en-IN" sz="1800" dirty="0">
              <a:ea typeface="Times New Roman" panose="02020603050405020304" pitchFamily="18" charset="0"/>
            </a:endParaRPr>
          </a:p>
          <a:p>
            <a:r>
              <a:rPr lang="en-US" sz="1800" b="1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We subset out these coins’ data </a:t>
            </a:r>
            <a:r>
              <a:rPr lang="en-IN" sz="1800" b="1" dirty="0">
                <a:solidFill>
                  <a:srgbClr val="212529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and merged it with previously collected Sentiment data.</a:t>
            </a:r>
            <a:endParaRPr lang="en-US" sz="1800" b="1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9.png" descr="Table&#10;&#10;Description automatically generated">
            <a:extLst>
              <a:ext uri="{FF2B5EF4-FFF2-40B4-BE49-F238E27FC236}">
                <a16:creationId xmlns:a16="http://schemas.microsoft.com/office/drawing/2014/main" id="{5C85B91D-F44C-73D0-5F17-BCE8A173846D}"/>
              </a:ext>
            </a:extLst>
          </p:cNvPr>
          <p:cNvPicPr/>
          <p:nvPr/>
        </p:nvPicPr>
        <p:blipFill rotWithShape="1">
          <a:blip r:embed="rId2"/>
          <a:srcRect r="27935"/>
          <a:stretch/>
        </p:blipFill>
        <p:spPr>
          <a:xfrm>
            <a:off x="5763850" y="2026068"/>
            <a:ext cx="5957096" cy="346088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973228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97F82-6D04-6323-8142-017766FAF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262" y="558457"/>
            <a:ext cx="6518009" cy="1056266"/>
          </a:xfrm>
        </p:spPr>
        <p:txBody>
          <a:bodyPr anchor="b">
            <a:noAutofit/>
          </a:bodyPr>
          <a:lstStyle/>
          <a:p>
            <a:pPr marL="0" lvl="0" indent="0" fontAlgn="base">
              <a:buNone/>
              <a:tabLst>
                <a:tab pos="457200" algn="l"/>
              </a:tabLst>
            </a:pPr>
            <a:r>
              <a:rPr lang="en-IN" sz="4000" b="1" dirty="0">
                <a:effectLst/>
                <a:ea typeface="Times New Roman" panose="02020603050405020304" pitchFamily="18" charset="0"/>
              </a:rPr>
              <a:t>XRP Correlation Analysis </a:t>
            </a:r>
            <a:endParaRPr lang="en-IN" sz="4000" b="1" dirty="0">
              <a:effectLst/>
              <a:ea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083F0-E22E-A036-CD7C-627C28D4E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262" y="2242499"/>
            <a:ext cx="4661646" cy="3936627"/>
          </a:xfrm>
        </p:spPr>
        <p:txBody>
          <a:bodyPr anchor="t">
            <a:noAutofit/>
          </a:bodyPr>
          <a:lstStyle/>
          <a:p>
            <a:pPr algn="just">
              <a:spcBef>
                <a:spcPts val="0"/>
              </a:spcBef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Although the positive link between XRP and BTC was evident from correlation table, we plotted 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pair-plots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to understand more. </a:t>
            </a:r>
          </a:p>
          <a:p>
            <a:pPr marL="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The link is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evident when plotting Bitcoin prices (High, Low, Close) vs. XRP prices. But it is now transparent why BTC failed to merit a correlation. </a:t>
            </a:r>
          </a:p>
          <a:p>
            <a:pPr algn="just">
              <a:spcBef>
                <a:spcPts val="0"/>
              </a:spcBef>
            </a:pPr>
            <a:endParaRPr lang="en-US" sz="18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Inferences-</a:t>
            </a:r>
          </a:p>
          <a:p>
            <a:pPr algn="just">
              <a:spcBef>
                <a:spcPts val="0"/>
              </a:spcBef>
            </a:pP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There seems to have been a period where the value of BTC rose significantly while XRP stayed largely unchanged. The idea that the market closely tracks BTC goes against this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4C6047-67AB-D850-66C9-DF7C1F700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845" y="1789365"/>
            <a:ext cx="6548893" cy="40711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8388B7-E44C-5AD2-288A-F6416CB0ACE9}"/>
              </a:ext>
            </a:extLst>
          </p:cNvPr>
          <p:cNvSpPr txBox="1"/>
          <p:nvPr/>
        </p:nvSpPr>
        <p:spPr>
          <a:xfrm>
            <a:off x="6096000" y="5653212"/>
            <a:ext cx="4661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8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IN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Bitcoin-XRP Price correlation pair plots</a:t>
            </a: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107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984A6-D333-FC9A-2520-487842680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278" y="820611"/>
            <a:ext cx="4372918" cy="1106870"/>
          </a:xfrm>
        </p:spPr>
        <p:txBody>
          <a:bodyPr anchor="b">
            <a:noAutofit/>
          </a:bodyPr>
          <a:lstStyle/>
          <a:p>
            <a:r>
              <a:rPr lang="en-IN" sz="4000" b="1" kern="100" dirty="0">
                <a:effectLst/>
                <a:ea typeface="Calibri" panose="020F0502020204030204" pitchFamily="34" charset="0"/>
              </a:rPr>
              <a:t>Ethereum vs XRP</a:t>
            </a:r>
            <a:endParaRPr lang="en-IN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FD249-778C-D658-6EE2-44DD4DD9B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857" y="2332489"/>
            <a:ext cx="4205759" cy="3704900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IN" sz="1800" b="1" dirty="0">
                <a:effectLst/>
                <a:ea typeface="Times New Roman" panose="02020603050405020304" pitchFamily="18" charset="0"/>
              </a:rPr>
              <a:t>Observation:</a:t>
            </a:r>
          </a:p>
          <a:p>
            <a:r>
              <a:rPr lang="en-IN" sz="1800" dirty="0">
                <a:effectLst/>
                <a:ea typeface="Times New Roman" panose="02020603050405020304" pitchFamily="18" charset="0"/>
              </a:rPr>
              <a:t>Here the movements of XRP and ETH were nearly identical in a 1:1 ratio</a:t>
            </a:r>
          </a:p>
          <a:p>
            <a:r>
              <a:rPr lang="en-IN" sz="1800" dirty="0">
                <a:effectLst/>
                <a:ea typeface="Times New Roman" panose="02020603050405020304" pitchFamily="18" charset="0"/>
              </a:rPr>
              <a:t>However, XRP experienced a sudden exponential surge in price only after it had reached a certain point, while ETH continued to follow a linear trend</a:t>
            </a:r>
          </a:p>
          <a:p>
            <a:r>
              <a:rPr lang="en-IN" sz="1800" b="1" dirty="0">
                <a:effectLst/>
                <a:ea typeface="Times New Roman" panose="02020603050405020304" pitchFamily="18" charset="0"/>
              </a:rPr>
              <a:t>This observation suggests that ETH is a more reliable indicator of XRP's price, thereby dismissing the idea that BTC is the dominant trend to monitor.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9DFCC5-2837-5956-D650-001FD7CF8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001" y="1728249"/>
            <a:ext cx="7085679" cy="416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87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D91B9-3CEC-E0AE-A5CB-7D6216FC3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b="1" dirty="0"/>
              <a:t>Time Series Analysis</a:t>
            </a:r>
            <a:endParaRPr lang="en-IN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6541C-3A9D-CDDD-D7AC-BD93A196F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990537"/>
            <a:ext cx="3822189" cy="3742762"/>
          </a:xfrm>
        </p:spPr>
        <p:txBody>
          <a:bodyPr>
            <a:normAutofit lnSpcReduction="10000"/>
          </a:bodyPr>
          <a:lstStyle/>
          <a:p>
            <a:pPr marL="0" lvl="0" indent="0" fontAlgn="base">
              <a:buSzPts val="1000"/>
              <a:buNone/>
              <a:tabLst>
                <a:tab pos="457200" algn="l"/>
              </a:tabLst>
            </a:pPr>
            <a:r>
              <a:rPr lang="en-IN" sz="2000" b="1" dirty="0">
                <a:ea typeface="Times New Roman" panose="02020603050405020304" pitchFamily="18" charset="0"/>
              </a:rPr>
              <a:t>Observations:</a:t>
            </a:r>
            <a:endParaRPr lang="en-IN" sz="2000" b="1" dirty="0">
              <a:effectLst/>
              <a:ea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000" dirty="0">
                <a:effectLst/>
                <a:ea typeface="Times New Roman" panose="02020603050405020304" pitchFamily="18" charset="0"/>
              </a:rPr>
              <a:t>It appears that XRP tends to follow ETH's price fluctuations with a </a:t>
            </a:r>
            <a:r>
              <a:rPr lang="en-IN" sz="2000" b="1" dirty="0">
                <a:effectLst/>
                <a:ea typeface="Times New Roman" panose="02020603050405020304" pitchFamily="18" charset="0"/>
              </a:rPr>
              <a:t>delay of one or two days.</a:t>
            </a:r>
            <a:r>
              <a:rPr lang="en-IN" sz="2000" dirty="0">
                <a:effectLst/>
                <a:ea typeface="Times New Roman" panose="02020603050405020304" pitchFamily="18" charset="0"/>
              </a:rPr>
              <a:t>  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000" dirty="0">
                <a:effectLst/>
                <a:ea typeface="Times New Roman" panose="02020603050405020304" pitchFamily="18" charset="0"/>
              </a:rPr>
              <a:t>There is a </a:t>
            </a:r>
            <a:r>
              <a:rPr lang="en-IN" sz="2000" b="1" dirty="0">
                <a:effectLst/>
                <a:ea typeface="Times New Roman" panose="02020603050405020304" pitchFamily="18" charset="0"/>
              </a:rPr>
              <a:t>flat line correlation</a:t>
            </a:r>
            <a:r>
              <a:rPr lang="en-IN" sz="2000" dirty="0">
                <a:effectLst/>
                <a:ea typeface="Times New Roman" panose="02020603050405020304" pitchFamily="18" charset="0"/>
              </a:rPr>
              <a:t> trend between XRP and BTC in the pair plot. 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000" dirty="0">
                <a:ea typeface="Times New Roman" panose="02020603050405020304" pitchFamily="18" charset="0"/>
              </a:rPr>
              <a:t>T</a:t>
            </a:r>
            <a:r>
              <a:rPr lang="en-IN" sz="2000" dirty="0">
                <a:effectLst/>
                <a:ea typeface="Times New Roman" panose="02020603050405020304" pitchFamily="18" charset="0"/>
              </a:rPr>
              <a:t>he price of XRP remained </a:t>
            </a:r>
            <a:r>
              <a:rPr lang="en-IN" sz="2000" b="1" dirty="0">
                <a:effectLst/>
                <a:ea typeface="Times New Roman" panose="02020603050405020304" pitchFamily="18" charset="0"/>
              </a:rPr>
              <a:t>relatively stable </a:t>
            </a:r>
            <a:r>
              <a:rPr lang="en-IN" sz="2000" dirty="0">
                <a:effectLst/>
                <a:ea typeface="Times New Roman" panose="02020603050405020304" pitchFamily="18" charset="0"/>
              </a:rPr>
              <a:t>while BTC experienced a significant price surge. </a:t>
            </a:r>
          </a:p>
        </p:txBody>
      </p:sp>
      <p:pic>
        <p:nvPicPr>
          <p:cNvPr id="6" name="image45.png" descr="Chart, line chart, histogram&#10;&#10;Description automatically generated">
            <a:extLst>
              <a:ext uri="{FF2B5EF4-FFF2-40B4-BE49-F238E27FC236}">
                <a16:creationId xmlns:a16="http://schemas.microsoft.com/office/drawing/2014/main" id="{87166772-592B-F60C-078F-344E0B733AF3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631984" y="1468581"/>
            <a:ext cx="7560016" cy="4765964"/>
          </a:xfrm>
          <a:prstGeom prst="rect">
            <a:avLst/>
          </a:prstGeom>
          <a:ln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B1D20E-E83E-449A-A3A1-B88A7287E150}"/>
              </a:ext>
            </a:extLst>
          </p:cNvPr>
          <p:cNvSpPr txBox="1"/>
          <p:nvPr/>
        </p:nvSpPr>
        <p:spPr>
          <a:xfrm>
            <a:off x="857801" y="1942506"/>
            <a:ext cx="3532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The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correlation characteristics of all three-time series were fully revealed when plotted together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568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D91B9-3CEC-E0AE-A5CB-7D6216FC3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573" y="705903"/>
            <a:ext cx="3007497" cy="1494950"/>
          </a:xfrm>
        </p:spPr>
        <p:txBody>
          <a:bodyPr>
            <a:normAutofit/>
          </a:bodyPr>
          <a:lstStyle/>
          <a:p>
            <a:pPr defTabSz="702479"/>
            <a:r>
              <a:rPr lang="en-US" sz="388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Time Series Analysis</a:t>
            </a:r>
            <a:endParaRPr lang="en-IN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6541C-3A9D-CDDD-D7AC-BD93A196F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203" y="3207097"/>
            <a:ext cx="4812270" cy="2945000"/>
          </a:xfrm>
        </p:spPr>
        <p:txBody>
          <a:bodyPr>
            <a:normAutofit/>
          </a:bodyPr>
          <a:lstStyle/>
          <a:p>
            <a:pPr marL="0" indent="0" defTabSz="702479" fontAlgn="base">
              <a:spcBef>
                <a:spcPts val="768"/>
              </a:spcBef>
              <a:buSzPts val="1000"/>
              <a:buNone/>
              <a:tabLst>
                <a:tab pos="351239" algn="l"/>
              </a:tabLst>
            </a:pPr>
            <a:r>
              <a:rPr lang="en-IN" sz="1536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Observations:</a:t>
            </a:r>
          </a:p>
          <a:p>
            <a:pPr marL="175619" indent="-175619" algn="just" defTabSz="702479">
              <a:spcBef>
                <a:spcPts val="0"/>
              </a:spcBef>
            </a:pPr>
            <a:r>
              <a:rPr lang="en-US" sz="1383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Despite attempting to break down BTC and ETH into their respective High, Low, and Close (HLC) constituents, no further trend was discovered. </a:t>
            </a:r>
          </a:p>
          <a:p>
            <a:pPr marL="175619" indent="-175619" algn="just" defTabSz="702479">
              <a:spcBef>
                <a:spcPts val="0"/>
              </a:spcBef>
            </a:pPr>
            <a:endParaRPr lang="en-US" sz="1383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175619" indent="-175619" algn="just" defTabSz="702479">
              <a:spcBef>
                <a:spcPts val="0"/>
              </a:spcBef>
            </a:pPr>
            <a:endParaRPr lang="en-US" sz="1383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75619" indent="-175619" algn="just" defTabSz="702479">
              <a:spcBef>
                <a:spcPts val="0"/>
              </a:spcBef>
            </a:pPr>
            <a:r>
              <a:rPr lang="en-US" sz="1383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However, it was observed that both ETH and XRP experienced significant price surges after BTC's price peaked and then declined. </a:t>
            </a: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B1D20E-E83E-449A-A3A1-B88A7287E150}"/>
              </a:ext>
            </a:extLst>
          </p:cNvPr>
          <p:cNvSpPr txBox="1"/>
          <p:nvPr/>
        </p:nvSpPr>
        <p:spPr>
          <a:xfrm>
            <a:off x="1008573" y="2200853"/>
            <a:ext cx="4909900" cy="73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702479">
              <a:spcAft>
                <a:spcPts val="576"/>
              </a:spcAft>
            </a:pPr>
            <a:r>
              <a:rPr lang="en-US" sz="1383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In hopes of revealing further trend characteristics, XRP price was plotted against the full High, Low, Close (HLC) characteristics for BTC and ETH.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6" name="image49.png" descr="Chart, line chart&#10;&#10;Description automatically generated">
            <a:extLst>
              <a:ext uri="{FF2B5EF4-FFF2-40B4-BE49-F238E27FC236}">
                <a16:creationId xmlns:a16="http://schemas.microsoft.com/office/drawing/2014/main" id="{B9DBB92F-6386-0069-1BDE-D4D4918C4864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453217" y="705902"/>
            <a:ext cx="4730210" cy="2840861"/>
          </a:xfrm>
          <a:prstGeom prst="rect">
            <a:avLst/>
          </a:prstGeom>
          <a:ln/>
        </p:spPr>
      </p:pic>
      <p:pic>
        <p:nvPicPr>
          <p:cNvPr id="7" name="image38.png" descr="Chart, line chart, histogram&#10;&#10;Description automatically generated">
            <a:extLst>
              <a:ext uri="{FF2B5EF4-FFF2-40B4-BE49-F238E27FC236}">
                <a16:creationId xmlns:a16="http://schemas.microsoft.com/office/drawing/2014/main" id="{C4DCBEC9-56BD-36B3-04D5-541A3389B0A1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564053" y="3533141"/>
            <a:ext cx="4521744" cy="284086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193892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5E0AA-B8A1-B2CD-F478-89CEAE78A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008" y="592261"/>
            <a:ext cx="4315137" cy="1719072"/>
          </a:xfrm>
        </p:spPr>
        <p:txBody>
          <a:bodyPr anchor="b">
            <a:noAutofit/>
          </a:bodyPr>
          <a:lstStyle/>
          <a:p>
            <a:r>
              <a:rPr lang="en-IN" sz="4000" b="1" dirty="0">
                <a:effectLst/>
                <a:ea typeface="Times New Roman" panose="02020603050405020304" pitchFamily="18" charset="0"/>
              </a:rPr>
              <a:t>XRP Response to Sentiment</a:t>
            </a:r>
            <a:endParaRPr lang="en-IN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14A85-6F35-1901-5A79-B64EC1AAF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1262" y="2647645"/>
            <a:ext cx="3982628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IN" sz="1800" b="1" dirty="0">
                <a:effectLst/>
                <a:ea typeface="Times New Roman" panose="02020603050405020304" pitchFamily="18" charset="0"/>
              </a:rPr>
              <a:t>Observation</a:t>
            </a:r>
            <a:endParaRPr lang="en-IN" sz="1800" dirty="0">
              <a:ea typeface="Times New Roman" panose="02020603050405020304" pitchFamily="18" charset="0"/>
            </a:endParaRPr>
          </a:p>
          <a:p>
            <a:r>
              <a:rPr lang="en-IN" sz="1800" dirty="0">
                <a:effectLst/>
                <a:ea typeface="Times New Roman" panose="02020603050405020304" pitchFamily="18" charset="0"/>
              </a:rPr>
              <a:t>Summed sentiment appeared to be a better metric, as a sentiment of 3 corresponded to a high XRP price value.</a:t>
            </a:r>
          </a:p>
          <a:p>
            <a:r>
              <a:rPr lang="en-IN" sz="1800" dirty="0">
                <a:effectLst/>
                <a:ea typeface="Times New Roman" panose="02020603050405020304" pitchFamily="18" charset="0"/>
              </a:rPr>
              <a:t>Further analysis was performed by plotting both positive and negative sentiment for each statistic as a time series versus price.</a:t>
            </a:r>
          </a:p>
          <a:p>
            <a:endParaRPr lang="en-IN" sz="1800" dirty="0"/>
          </a:p>
        </p:txBody>
      </p:sp>
      <p:pic>
        <p:nvPicPr>
          <p:cNvPr id="4" name="image16.png" descr="Chart, bubble chart&#10;&#10;Description automatically generated">
            <a:extLst>
              <a:ext uri="{FF2B5EF4-FFF2-40B4-BE49-F238E27FC236}">
                <a16:creationId xmlns:a16="http://schemas.microsoft.com/office/drawing/2014/main" id="{A683398B-6308-C2B0-66B0-231DDC9592AA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117287" y="294389"/>
            <a:ext cx="4758531" cy="2753612"/>
          </a:xfrm>
          <a:prstGeom prst="rect">
            <a:avLst/>
          </a:prstGeom>
          <a:ln/>
        </p:spPr>
      </p:pic>
      <p:pic>
        <p:nvPicPr>
          <p:cNvPr id="6" name="image27.png" descr="Chart, line chart&#10;&#10;Description automatically generated">
            <a:extLst>
              <a:ext uri="{FF2B5EF4-FFF2-40B4-BE49-F238E27FC236}">
                <a16:creationId xmlns:a16="http://schemas.microsoft.com/office/drawing/2014/main" id="{9F2DABCB-DDC6-CB85-2077-9AC1EBFE59AD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117287" y="3048000"/>
            <a:ext cx="4758531" cy="341071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70155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06E9F1-003B-4515-8EB6-9E4F36B9BC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3" r="1" b="1"/>
          <a:stretch/>
        </p:blipFill>
        <p:spPr>
          <a:xfrm>
            <a:off x="693560" y="1441318"/>
            <a:ext cx="6704892" cy="452056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3A84C-256E-0390-A73A-866CAFFFF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1613" y="1721922"/>
            <a:ext cx="3455097" cy="3959352"/>
          </a:xfrm>
        </p:spPr>
        <p:txBody>
          <a:bodyPr anchor="ctr">
            <a:noAutofit/>
          </a:bodyPr>
          <a:lstStyle/>
          <a:p>
            <a:pPr>
              <a:spcAft>
                <a:spcPts val="1200"/>
              </a:spcAft>
            </a:pPr>
            <a:r>
              <a:rPr lang="en-IN" sz="1800" b="1" kern="0" dirty="0">
                <a:effectLst/>
                <a:ea typeface="Times New Roman" panose="02020603050405020304" pitchFamily="18" charset="0"/>
              </a:rPr>
              <a:t>Sentiment Summed</a:t>
            </a:r>
            <a:r>
              <a:rPr lang="en-IN" sz="1800" kern="0" dirty="0">
                <a:effectLst/>
                <a:ea typeface="Times New Roman" panose="02020603050405020304" pitchFamily="18" charset="0"/>
              </a:rPr>
              <a:t> is a better indicator of XRP price changes than Sentiment RMS, as it shows a correlation with XRP price </a:t>
            </a:r>
            <a:r>
              <a:rPr lang="en-IN" sz="1800" b="1" kern="0" dirty="0">
                <a:effectLst/>
                <a:ea typeface="Times New Roman" panose="02020603050405020304" pitchFamily="18" charset="0"/>
              </a:rPr>
              <a:t>spikes</a:t>
            </a:r>
            <a:r>
              <a:rPr lang="en-IN" sz="1800" kern="0" dirty="0">
                <a:effectLst/>
                <a:ea typeface="Times New Roman" panose="02020603050405020304" pitchFamily="18" charset="0"/>
              </a:rPr>
              <a:t>, while Sentiment RMS does not.</a:t>
            </a:r>
            <a:endParaRPr lang="en-IN" sz="1800" kern="100" dirty="0">
              <a:effectLst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503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3C3C9-4A47-0E5B-BC2F-AC446E5E3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527" y="562660"/>
            <a:ext cx="6263713" cy="1142500"/>
          </a:xfrm>
        </p:spPr>
        <p:txBody>
          <a:bodyPr anchor="t">
            <a:noAutofit/>
          </a:bodyPr>
          <a:lstStyle/>
          <a:p>
            <a:r>
              <a:rPr lang="en-IN" sz="4000" b="1" kern="100" dirty="0">
                <a:effectLst/>
                <a:ea typeface="Calibri" panose="020F0502020204030204" pitchFamily="34" charset="0"/>
              </a:rPr>
              <a:t>Price Range or Exact Price</a:t>
            </a:r>
            <a:endParaRPr lang="en-IN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4653F-134F-3EC3-A2B9-96BE37B01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527" y="3444699"/>
            <a:ext cx="2952750" cy="2392484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endParaRPr lang="en-IN" sz="1800" kern="100" dirty="0">
              <a:solidFill>
                <a:schemeClr val="tx1">
                  <a:alpha val="60000"/>
                </a:schemeClr>
              </a:solidFill>
              <a:effectLst/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en-IN" sz="1800" kern="100" dirty="0">
                <a:solidFill>
                  <a:schemeClr val="tx1">
                    <a:alpha val="60000"/>
                  </a:schemeClr>
                </a:solidFill>
                <a:effectLst/>
                <a:ea typeface="Calibri" panose="020F0502020204030204" pitchFamily="34" charset="0"/>
              </a:rPr>
              <a:t>Inferences: </a:t>
            </a:r>
          </a:p>
          <a:p>
            <a:pPr marL="0" indent="0">
              <a:buNone/>
            </a:pPr>
            <a:r>
              <a:rPr lang="en-IN" sz="1800" kern="100" dirty="0">
                <a:solidFill>
                  <a:schemeClr val="tx1">
                    <a:alpha val="60000"/>
                  </a:schemeClr>
                </a:solidFill>
                <a:ea typeface="Calibri" panose="020F0502020204030204" pitchFamily="34" charset="0"/>
              </a:rPr>
              <a:t>U</a:t>
            </a:r>
            <a:r>
              <a:rPr lang="en-IN" sz="1800" kern="100" dirty="0">
                <a:solidFill>
                  <a:schemeClr val="tx1">
                    <a:alpha val="60000"/>
                  </a:schemeClr>
                </a:solidFill>
                <a:effectLst/>
                <a:ea typeface="Calibri" panose="020F0502020204030204" pitchFamily="34" charset="0"/>
              </a:rPr>
              <a:t>sing price ranges (binning) for predicting XRP price did not significantly improve correlation coefficients but maintained them, making it a more practical approach for enhancing prediction accuracy.</a:t>
            </a:r>
          </a:p>
          <a:p>
            <a:endParaRPr lang="en-IN" sz="18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242658-7CF7-E272-EEE7-013335B2C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620" y="1534641"/>
            <a:ext cx="7602225" cy="3820117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25A718-972C-A95B-E4C1-7640D57F8B87}"/>
              </a:ext>
            </a:extLst>
          </p:cNvPr>
          <p:cNvSpPr txBox="1"/>
          <p:nvPr/>
        </p:nvSpPr>
        <p:spPr>
          <a:xfrm>
            <a:off x="853527" y="1704109"/>
            <a:ext cx="308289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Correlating exact prices may 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have been too precise, so as an 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alternative method, XRP price 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was divided into 50 different 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ranges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07D7EA-693B-573A-E07A-D12A7913674C}"/>
              </a:ext>
            </a:extLst>
          </p:cNvPr>
          <p:cNvSpPr txBox="1"/>
          <p:nvPr/>
        </p:nvSpPr>
        <p:spPr>
          <a:xfrm>
            <a:off x="8527614" y="1133910"/>
            <a:ext cx="198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correlation matrix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562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E70D9-D08F-DDEA-38C9-F2EB536F1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621" y="565054"/>
            <a:ext cx="4171723" cy="14676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/>
              <a:t>Model Training &amp; Evaluation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CD838C-657E-3E12-8D59-1864E898CD80}"/>
              </a:ext>
            </a:extLst>
          </p:cNvPr>
          <p:cNvSpPr txBox="1"/>
          <p:nvPr/>
        </p:nvSpPr>
        <p:spPr>
          <a:xfrm>
            <a:off x="606620" y="2593363"/>
            <a:ext cx="3549743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Bef>
                <a:spcPts val="0"/>
              </a:spcBef>
              <a:spcAft>
                <a:spcPts val="84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effectLst/>
              </a:rPr>
              <a:t>To select which model performs the best for predicting the ETH Change, BTC Change and XRP Change variable from the sentiment predictors we implemented the following models.</a:t>
            </a:r>
          </a:p>
          <a:p>
            <a:pPr indent="-228600" fontAlgn="base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700" i="0" u="none" strike="noStrike" dirty="0">
                <a:effectLst/>
              </a:rPr>
              <a:t>Random forest</a:t>
            </a:r>
          </a:p>
          <a:p>
            <a:pPr indent="-228600" fontAlgn="base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700" i="0" u="none" strike="noStrike" dirty="0">
                <a:effectLst/>
              </a:rPr>
              <a:t>Lasso Regression</a:t>
            </a:r>
          </a:p>
          <a:p>
            <a:pPr indent="-228600" fontAlgn="base">
              <a:lnSpc>
                <a:spcPct val="90000"/>
              </a:lnSpc>
              <a:spcBef>
                <a:spcPts val="0"/>
              </a:spcBef>
              <a:spcAft>
                <a:spcPts val="840"/>
              </a:spcAft>
              <a:buFont typeface="Arial" panose="020B0604020202020204" pitchFamily="34" charset="0"/>
              <a:buChar char="•"/>
            </a:pPr>
            <a:r>
              <a:rPr lang="en-US" sz="1700" i="0" u="none" strike="noStrike" dirty="0">
                <a:effectLst/>
              </a:rPr>
              <a:t>Multiple linear regression</a:t>
            </a:r>
            <a:endParaRPr lang="en-US" sz="17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CB1F51-CCDD-CC1C-5DC0-939637A84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817" y="1298860"/>
            <a:ext cx="7280375" cy="436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51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19352D-2724-AF5A-8F3A-3344A5974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b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What we seek to address</a:t>
            </a:r>
            <a:endParaRPr lang="en-IN" b="1"/>
          </a:p>
        </p:txBody>
      </p:sp>
      <p:pic>
        <p:nvPicPr>
          <p:cNvPr id="48" name="Picture 47" descr="Digital numbers and graphs">
            <a:extLst>
              <a:ext uri="{FF2B5EF4-FFF2-40B4-BE49-F238E27FC236}">
                <a16:creationId xmlns:a16="http://schemas.microsoft.com/office/drawing/2014/main" id="{2E0EB2FF-0CC8-071C-36F4-106532C89F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56" r="11910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6D06855D-1EB2-F84A-F27F-9E62E9676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6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R="0" lvl="0">
              <a:spcAft>
                <a:spcPts val="0"/>
              </a:spcAft>
            </a:pPr>
            <a:r>
              <a:rPr lang="en-US" sz="1600" kern="100">
                <a:ea typeface="Verdana" panose="020B0604030504040204" pitchFamily="34" charset="0"/>
                <a:cs typeface="Narkisim" panose="020B0604020202020204" pitchFamily="34" charset="-79"/>
              </a:rPr>
              <a:t>Does historical data of BTC, ETH, status, or ratings influence this result?</a:t>
            </a:r>
          </a:p>
          <a:p>
            <a:pPr marR="0" lvl="0">
              <a:spcAft>
                <a:spcPts val="0"/>
              </a:spcAft>
            </a:pPr>
            <a:r>
              <a:rPr lang="en-US" sz="1600" kern="100">
                <a:ea typeface="Verdana" panose="020B0604030504040204" pitchFamily="34" charset="0"/>
                <a:cs typeface="Narkisim" panose="020B0604020202020204" pitchFamily="34" charset="-79"/>
              </a:rPr>
              <a:t>How were cryptocurrencies trending during that period?</a:t>
            </a:r>
          </a:p>
          <a:p>
            <a:pPr marR="0" lvl="0">
              <a:spcAft>
                <a:spcPts val="0"/>
              </a:spcAft>
            </a:pPr>
            <a:r>
              <a:rPr lang="en-US" sz="1600" kern="100">
                <a:ea typeface="Verdana" panose="020B0604030504040204" pitchFamily="34" charset="0"/>
                <a:cs typeface="Narkisim" panose="020B0604020202020204" pitchFamily="34" charset="-79"/>
              </a:rPr>
              <a:t>What were the top 10 cryptocurrencies and their market capitalization at that time?</a:t>
            </a:r>
          </a:p>
          <a:p>
            <a:pPr marR="0" lvl="0">
              <a:spcAft>
                <a:spcPts val="0"/>
              </a:spcAft>
            </a:pPr>
            <a:r>
              <a:rPr lang="en-US" sz="1600" kern="100">
                <a:ea typeface="Verdana" panose="020B0604030504040204" pitchFamily="34" charset="0"/>
                <a:cs typeface="Narkisim" panose="020B0604020202020204" pitchFamily="34" charset="-79"/>
              </a:rPr>
              <a:t>Do the total traded Quantity and Close Price of the coin hold any sort of relation between them?</a:t>
            </a:r>
          </a:p>
          <a:p>
            <a:pPr marR="0" lvl="0">
              <a:spcAft>
                <a:spcPts val="0"/>
              </a:spcAft>
            </a:pPr>
            <a:r>
              <a:rPr lang="en-US" sz="1600" kern="100">
                <a:ea typeface="Verdana" panose="020B0604030504040204" pitchFamily="34" charset="0"/>
                <a:cs typeface="Narkisim" panose="020B0604020202020204" pitchFamily="34" charset="-79"/>
              </a:rPr>
              <a:t>Which analysis model will be best for the analysis of the dataset?</a:t>
            </a:r>
          </a:p>
          <a:p>
            <a:pPr marR="0" lvl="0">
              <a:spcAft>
                <a:spcPts val="0"/>
              </a:spcAft>
            </a:pPr>
            <a:r>
              <a:rPr lang="en-US" sz="1600" kern="100">
                <a:ea typeface="Verdana" panose="020B0604030504040204" pitchFamily="34" charset="0"/>
                <a:cs typeface="Narkisim" panose="020B0604020202020204" pitchFamily="34" charset="-79"/>
              </a:rPr>
              <a:t>Can we analyze price movements and trading volumes and give 7-day predictions? </a:t>
            </a:r>
          </a:p>
          <a:p>
            <a:endParaRPr lang="en-IN" sz="1600">
              <a:ea typeface="Verdana" panose="020B0604030504040204" pitchFamily="34" charset="0"/>
              <a:cs typeface="Narkisim" panose="020B0604020202020204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7582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E70D9-D08F-DDEA-38C9-F2EB536F1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621" y="565054"/>
            <a:ext cx="4171723" cy="14676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/>
              <a:t>Model Training &amp; Evaluation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7619E0-FFBB-5DB5-8236-3DD34B9EBCCE}"/>
              </a:ext>
            </a:extLst>
          </p:cNvPr>
          <p:cNvSpPr txBox="1"/>
          <p:nvPr/>
        </p:nvSpPr>
        <p:spPr>
          <a:xfrm>
            <a:off x="606621" y="2204398"/>
            <a:ext cx="10072255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84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Steps we Performed: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84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Feature engineering: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 each code, we prepared the data for training by selecting the predictor variables and target variable and splitting the data into training and testing sets using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rsample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The training data is then used to build a random forest, Lasso, and Linear regression model using the appropriate package.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84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Evaluation metrics: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 evaluated model performance on the testing data using three evaluation metrics: mean absolute error (MAE), root mean squared error (RMSE), and R-squared (R2). These metrics are commonly used to assess the accuracy and precision of regression models.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84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Model selection: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Based on the metrics computed, we made the comparisons between the models and determine which model was suitable.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6312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A7439-B198-D15A-17A2-8B23ADE9E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480" y="596231"/>
            <a:ext cx="8665465" cy="756319"/>
          </a:xfrm>
        </p:spPr>
        <p:txBody>
          <a:bodyPr anchor="b">
            <a:noAutofit/>
          </a:bodyPr>
          <a:lstStyle/>
          <a:p>
            <a:r>
              <a:rPr lang="en-US" sz="4000" b="1" kern="1200" dirty="0">
                <a:effectLst/>
                <a:latin typeface="+mj-lt"/>
                <a:ea typeface="+mj-ea"/>
                <a:cs typeface="+mj-cs"/>
              </a:rPr>
              <a:t>Model Comparison &amp; Validation for ETH </a:t>
            </a:r>
            <a:endParaRPr lang="en-IN" sz="40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ECEAB3-4112-A065-7E13-881A4D2AC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80" y="1454548"/>
            <a:ext cx="8381099" cy="49185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4D823B-2356-E397-2E38-EDF128E58CC5}"/>
              </a:ext>
            </a:extLst>
          </p:cNvPr>
          <p:cNvSpPr txBox="1"/>
          <p:nvPr/>
        </p:nvSpPr>
        <p:spPr>
          <a:xfrm>
            <a:off x="9289125" y="2705100"/>
            <a:ext cx="259080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Overall, it seems that the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random forest model performs the best for predicting the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ETH_Change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variable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9316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72F7F-6667-887C-5642-FBBBB278C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785342"/>
            <a:ext cx="10909640" cy="11710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Plot for Random Forest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83932A-4BA8-039A-276F-88F802F53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174" y="2219526"/>
            <a:ext cx="5315660" cy="397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50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8F4DA-B0F1-9AF7-07C1-36526232D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Plot for Multiple Linear </a:t>
            </a:r>
            <a:r>
              <a:rPr lang="en-US" sz="4000" dirty="0"/>
              <a:t>R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egression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EC91A8-2078-890D-4ED2-3AE2E794C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501" y="2079345"/>
            <a:ext cx="9774636" cy="383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1970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44404-9443-F2E9-A9EE-C26E6024A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dirty="0"/>
              <a:t>Plot for Lasso Regression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5DA15E-217D-36B5-7FDF-9745B07C0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63" y="2453322"/>
            <a:ext cx="4630949" cy="2963806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34B87F-6417-5A65-B9D4-72747AB37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216" y="2746368"/>
            <a:ext cx="6614306" cy="211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670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A7439-B198-D15A-17A2-8B23ADE9E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480" y="596231"/>
            <a:ext cx="8665465" cy="756319"/>
          </a:xfrm>
        </p:spPr>
        <p:txBody>
          <a:bodyPr anchor="b">
            <a:noAutofit/>
          </a:bodyPr>
          <a:lstStyle/>
          <a:p>
            <a:r>
              <a:rPr lang="en-US" sz="4000" b="1" kern="1200" dirty="0">
                <a:effectLst/>
                <a:latin typeface="+mj-lt"/>
                <a:ea typeface="+mj-ea"/>
                <a:cs typeface="+mj-cs"/>
              </a:rPr>
              <a:t>Model Comparison &amp; Validation for XRP </a:t>
            </a:r>
            <a:endParaRPr lang="en-IN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4D823B-2356-E397-2E38-EDF128E58CC5}"/>
              </a:ext>
            </a:extLst>
          </p:cNvPr>
          <p:cNvSpPr txBox="1"/>
          <p:nvPr/>
        </p:nvSpPr>
        <p:spPr>
          <a:xfrm>
            <a:off x="9289125" y="2705100"/>
            <a:ext cx="259080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Overall, it seems that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Lasso regression model performs the best for predicting the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XRP_Change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variable.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0B87BE-3D77-6094-7756-8FB4D1285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479" y="1352550"/>
            <a:ext cx="8376207" cy="479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95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A7439-B198-D15A-17A2-8B23ADE9E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480" y="596231"/>
            <a:ext cx="8665465" cy="756319"/>
          </a:xfrm>
        </p:spPr>
        <p:txBody>
          <a:bodyPr anchor="b">
            <a:noAutofit/>
          </a:bodyPr>
          <a:lstStyle/>
          <a:p>
            <a:r>
              <a:rPr lang="en-US" sz="4000" b="1" kern="1200" dirty="0">
                <a:effectLst/>
                <a:latin typeface="+mj-lt"/>
                <a:ea typeface="+mj-ea"/>
                <a:cs typeface="+mj-cs"/>
              </a:rPr>
              <a:t>Model Comparison &amp; Validation for BTC </a:t>
            </a:r>
            <a:endParaRPr lang="en-IN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4D823B-2356-E397-2E38-EDF128E58CC5}"/>
              </a:ext>
            </a:extLst>
          </p:cNvPr>
          <p:cNvSpPr txBox="1"/>
          <p:nvPr/>
        </p:nvSpPr>
        <p:spPr>
          <a:xfrm>
            <a:off x="9074727" y="2608118"/>
            <a:ext cx="29510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Overall, it seems that the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random forest model performs the best for predicting the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BTC_Change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variable, similar to the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ETH_Change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prediction.</a:t>
            </a:r>
            <a:r>
              <a:rPr lang="en-US" dirty="0">
                <a:effectLst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331848-B2A1-0C7E-3416-3B38A05CD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479" y="1352550"/>
            <a:ext cx="8305247" cy="492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2854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81CE0E-A901-E74A-68D1-8FE451F1D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Price Forecasting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834B1D-8C7E-7BA0-B214-5FD810A0B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091" y="1818226"/>
            <a:ext cx="7550728" cy="443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971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1CE0E-A901-E74A-68D1-8FE451F1D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Price Forecasting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80F14-BFFE-2AFE-7E7C-02D516A13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1809541"/>
            <a:ext cx="10909643" cy="6874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Time Series Model Selection</a:t>
            </a:r>
          </a:p>
        </p:txBody>
      </p:sp>
      <p:pic>
        <p:nvPicPr>
          <p:cNvPr id="4" name="image98.png">
            <a:extLst>
              <a:ext uri="{FF2B5EF4-FFF2-40B4-BE49-F238E27FC236}">
                <a16:creationId xmlns:a16="http://schemas.microsoft.com/office/drawing/2014/main" id="{8DA018F2-82EE-0CF4-F2B0-2CB4508E2F4B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34081" y="3630162"/>
            <a:ext cx="3462064" cy="1897802"/>
          </a:xfrm>
          <a:prstGeom prst="rect">
            <a:avLst/>
          </a:prstGeom>
          <a:ln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85A60B-90EB-016D-9EBB-12634C5EAFF1}"/>
              </a:ext>
            </a:extLst>
          </p:cNvPr>
          <p:cNvSpPr txBox="1"/>
          <p:nvPr/>
        </p:nvSpPr>
        <p:spPr>
          <a:xfrm>
            <a:off x="1013509" y="3140501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ARIMA Model</a:t>
            </a:r>
          </a:p>
        </p:txBody>
      </p:sp>
      <p:pic>
        <p:nvPicPr>
          <p:cNvPr id="7" name="image37.png">
            <a:extLst>
              <a:ext uri="{FF2B5EF4-FFF2-40B4-BE49-F238E27FC236}">
                <a16:creationId xmlns:a16="http://schemas.microsoft.com/office/drawing/2014/main" id="{AA291AF2-F13A-655A-A057-3AE5EAD315B1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142404" y="3630162"/>
            <a:ext cx="3608336" cy="1842191"/>
          </a:xfrm>
          <a:prstGeom prst="rect">
            <a:avLst/>
          </a:prstGeom>
          <a:ln/>
        </p:spPr>
      </p:pic>
      <p:pic>
        <p:nvPicPr>
          <p:cNvPr id="8" name="image31.png">
            <a:extLst>
              <a:ext uri="{FF2B5EF4-FFF2-40B4-BE49-F238E27FC236}">
                <a16:creationId xmlns:a16="http://schemas.microsoft.com/office/drawing/2014/main" id="{DEDB83E6-9A51-4D88-0432-84B3720658CE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8096999" y="3808921"/>
            <a:ext cx="3608335" cy="1484672"/>
          </a:xfrm>
          <a:prstGeom prst="rect">
            <a:avLst/>
          </a:prstGeom>
          <a:ln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660B08-8A07-7A92-5F90-D4E2FFD9D418}"/>
              </a:ext>
            </a:extLst>
          </p:cNvPr>
          <p:cNvSpPr txBox="1"/>
          <p:nvPr/>
        </p:nvSpPr>
        <p:spPr>
          <a:xfrm>
            <a:off x="4393437" y="3136020"/>
            <a:ext cx="31649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Exponential smoothing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66716F-BD8E-0E38-9BE7-6F1842E411FD}"/>
              </a:ext>
            </a:extLst>
          </p:cNvPr>
          <p:cNvSpPr txBox="1"/>
          <p:nvPr/>
        </p:nvSpPr>
        <p:spPr>
          <a:xfrm>
            <a:off x="9136373" y="3136020"/>
            <a:ext cx="1529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Naive model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213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94082-BE21-A94E-DEE7-B960A0054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Price Forecasting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B64C5-5C3A-9C7B-63C3-3B90D4008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261"/>
            <a:ext cx="10515600" cy="5143211"/>
          </a:xfrm>
        </p:spPr>
        <p:txBody>
          <a:bodyPr>
            <a:normAutofit/>
          </a:bodyPr>
          <a:lstStyle/>
          <a:p>
            <a:pPr marL="0" marR="0" indent="0" algn="just">
              <a:spcBef>
                <a:spcPts val="0"/>
              </a:spcBef>
              <a:spcAft>
                <a:spcPts val="84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 determine which forecasting method is better among ARIMA, seasonal naive method, and exponential smoothing model, we can compare their error measures and AIC/BIC values.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indent="0" algn="just">
              <a:spcBef>
                <a:spcPts val="0"/>
              </a:spcBef>
              <a:spcAft>
                <a:spcPts val="840"/>
              </a:spcAft>
              <a:buNone/>
            </a:pPr>
            <a:r>
              <a:rPr lang="en-US" sz="1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For ARIMA: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algn="just">
              <a:spcBef>
                <a:spcPts val="0"/>
              </a:spcBef>
              <a:spcAft>
                <a:spcPts val="84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AIC=-464.25,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AICc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=-464.23, BIC=-460.72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algn="just">
              <a:spcBef>
                <a:spcPts val="0"/>
              </a:spcBef>
              <a:spcAft>
                <a:spcPts val="84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Training set RMSE = 0.09575035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indent="0" algn="just">
              <a:spcBef>
                <a:spcPts val="0"/>
              </a:spcBef>
              <a:spcAft>
                <a:spcPts val="840"/>
              </a:spcAft>
              <a:buNone/>
            </a:pPr>
            <a:r>
              <a:rPr lang="en-US" sz="1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For Exponential Smoothing: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algn="just">
              <a:spcBef>
                <a:spcPts val="0"/>
              </a:spcBef>
              <a:spcAft>
                <a:spcPts val="84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AIC=-170.7379,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AICc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=-170.4950, BIC=-153.0710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algn="just">
              <a:spcBef>
                <a:spcPts val="0"/>
              </a:spcBef>
              <a:spcAft>
                <a:spcPts val="84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Training set RMSE = 0.09678306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indent="0" algn="just">
              <a:spcBef>
                <a:spcPts val="0"/>
              </a:spcBef>
              <a:spcAft>
                <a:spcPts val="840"/>
              </a:spcAft>
              <a:buNone/>
            </a:pPr>
            <a:r>
              <a:rPr lang="en-US" sz="1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For Seasonal Naive Method: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algn="just">
              <a:spcBef>
                <a:spcPts val="0"/>
              </a:spcBef>
              <a:spcAft>
                <a:spcPts val="84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Training set RMSE = 0.2995429</a:t>
            </a:r>
          </a:p>
          <a:p>
            <a:pPr marL="0" marR="0" indent="0" algn="just">
              <a:spcBef>
                <a:spcPts val="0"/>
              </a:spcBef>
              <a:spcAft>
                <a:spcPts val="840"/>
              </a:spcAft>
              <a:buNone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Conclusions:-</a:t>
            </a:r>
          </a:p>
          <a:p>
            <a:pPr>
              <a:spcBef>
                <a:spcPts val="0"/>
              </a:spcBef>
              <a:spcAft>
                <a:spcPts val="84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Based on the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AIC/BIC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values, the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Exponential Smoothing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model has the lowest AIC/BIC value, indicating that it best balances goodness-of-fit and model complexity.</a:t>
            </a:r>
          </a:p>
          <a:p>
            <a:pPr>
              <a:spcBef>
                <a:spcPts val="0"/>
              </a:spcBef>
              <a:spcAft>
                <a:spcPts val="84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Based on the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RMSE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values, the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ARIMA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model has the lowest training set RMSE, indicating that it best fits the training data.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170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643D6-1B36-DF00-A09F-D91031F55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851724"/>
            <a:ext cx="10909640" cy="65941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 Methodology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1E287B5-929B-E6D8-F7C4-2ED0717EC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288" y="1970741"/>
            <a:ext cx="6088828" cy="418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039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023E5-1592-5002-4075-109FFECAB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8659" y="230548"/>
            <a:ext cx="5465064" cy="1463040"/>
          </a:xfrm>
        </p:spPr>
        <p:txBody>
          <a:bodyPr anchor="ctr">
            <a:normAutofit/>
          </a:bodyPr>
          <a:lstStyle/>
          <a:p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Price Forecasting</a:t>
            </a:r>
            <a:endParaRPr lang="en-IN" sz="4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0B59B84-5423-2BD0-18BA-CD5AE570C0B1}"/>
              </a:ext>
            </a:extLst>
          </p:cNvPr>
          <p:cNvSpPr txBox="1">
            <a:spLocks/>
          </p:cNvSpPr>
          <p:nvPr/>
        </p:nvSpPr>
        <p:spPr>
          <a:xfrm>
            <a:off x="641177" y="1379936"/>
            <a:ext cx="10909643" cy="687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2. Next 7-Day Price (ARIMA model)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CC75D6-3E13-8D6A-309C-5CC8A72C7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65" y="2067342"/>
            <a:ext cx="6002336" cy="35272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0E139B-C0ED-2A17-D36D-35CF671D2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501" y="2113080"/>
            <a:ext cx="5227529" cy="348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644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023E5-1592-5002-4075-109FFECAB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8659" y="230548"/>
            <a:ext cx="5465064" cy="1463040"/>
          </a:xfrm>
        </p:spPr>
        <p:txBody>
          <a:bodyPr anchor="ctr">
            <a:normAutofit/>
          </a:bodyPr>
          <a:lstStyle/>
          <a:p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Price Forecasting</a:t>
            </a:r>
            <a:endParaRPr lang="en-IN" sz="4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0B59B84-5423-2BD0-18BA-CD5AE570C0B1}"/>
              </a:ext>
            </a:extLst>
          </p:cNvPr>
          <p:cNvSpPr txBox="1">
            <a:spLocks/>
          </p:cNvSpPr>
          <p:nvPr/>
        </p:nvSpPr>
        <p:spPr>
          <a:xfrm>
            <a:off x="641177" y="1379936"/>
            <a:ext cx="10909643" cy="687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2. Next 7-Day Price (ARIMA model)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FDCB36-3E8A-912D-C41C-A8AF5C5E1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479" y="1915260"/>
            <a:ext cx="7045038" cy="410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9447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023E5-1592-5002-4075-109FFECAB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8659" y="230548"/>
            <a:ext cx="5465064" cy="1463040"/>
          </a:xfrm>
        </p:spPr>
        <p:txBody>
          <a:bodyPr anchor="ctr">
            <a:normAutofit/>
          </a:bodyPr>
          <a:lstStyle/>
          <a:p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Price Forecasting</a:t>
            </a:r>
            <a:endParaRPr lang="en-IN" sz="4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0B59B84-5423-2BD0-18BA-CD5AE570C0B1}"/>
              </a:ext>
            </a:extLst>
          </p:cNvPr>
          <p:cNvSpPr txBox="1">
            <a:spLocks/>
          </p:cNvSpPr>
          <p:nvPr/>
        </p:nvSpPr>
        <p:spPr>
          <a:xfrm>
            <a:off x="641177" y="1379936"/>
            <a:ext cx="10909643" cy="687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2. Next 7-Day Price (</a:t>
            </a:r>
            <a:r>
              <a:rPr lang="en-US" sz="2400" dirty="0" err="1"/>
              <a:t>Ets</a:t>
            </a:r>
            <a:r>
              <a:rPr lang="en-US" sz="2400" dirty="0"/>
              <a:t> model)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998897-CDB9-A5F4-BA31-A422ADF28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059" y="2067342"/>
            <a:ext cx="10235878" cy="440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82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023E5-1592-5002-4075-109FFECAB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8659" y="230548"/>
            <a:ext cx="5465064" cy="1463040"/>
          </a:xfrm>
        </p:spPr>
        <p:txBody>
          <a:bodyPr anchor="ctr">
            <a:normAutofit/>
          </a:bodyPr>
          <a:lstStyle/>
          <a:p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Price Forecasting</a:t>
            </a:r>
            <a:endParaRPr lang="en-IN" sz="4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0B59B84-5423-2BD0-18BA-CD5AE570C0B1}"/>
              </a:ext>
            </a:extLst>
          </p:cNvPr>
          <p:cNvSpPr txBox="1">
            <a:spLocks/>
          </p:cNvSpPr>
          <p:nvPr/>
        </p:nvSpPr>
        <p:spPr>
          <a:xfrm>
            <a:off x="641177" y="1379936"/>
            <a:ext cx="10909643" cy="687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2. Next 7-Day Price (</a:t>
            </a:r>
            <a:r>
              <a:rPr lang="en-US" sz="2400" dirty="0" err="1"/>
              <a:t>Ets</a:t>
            </a:r>
            <a:r>
              <a:rPr lang="en-US" sz="2400" dirty="0"/>
              <a:t> model)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3929F6-0DA7-95C9-C299-AF72225E6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397" y="2067342"/>
            <a:ext cx="5709221" cy="435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213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CB4C0-957D-78D7-09C7-02260136C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DNN Model Implementation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2CF4712-17F1-AB70-4D02-793606249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19" y="2116269"/>
            <a:ext cx="5659582" cy="3078485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8E21E85-0B17-2259-DC15-47A185C81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916" y="1577823"/>
            <a:ext cx="5901812" cy="37023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10F88A-4981-D47C-4F30-40B200E5DD57}"/>
              </a:ext>
            </a:extLst>
          </p:cNvPr>
          <p:cNvSpPr txBox="1"/>
          <p:nvPr/>
        </p:nvSpPr>
        <p:spPr>
          <a:xfrm>
            <a:off x="249382" y="5705757"/>
            <a:ext cx="1019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For fun we also attempted to implement</a:t>
            </a:r>
            <a:r>
              <a:rPr lang="en-US" sz="1800" dirty="0">
                <a:ea typeface="+mn-lt"/>
                <a:cs typeface="+mn-lt"/>
              </a:rPr>
              <a:t> a deep neural network model. Where we achieved 70% accuracy, </a:t>
            </a:r>
          </a:p>
          <a:p>
            <a:r>
              <a:rPr lang="en-US" sz="1800" dirty="0">
                <a:ea typeface="+mn-lt"/>
                <a:cs typeface="+mn-lt"/>
              </a:rPr>
              <a:t>but tuning all the parameters could improve accuracy and this extend is out of the scope of this project.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167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8C6BE-2C78-B301-169F-481BB3DAF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sz="4800" dirty="0"/>
              <a:t>Conclusion</a:t>
            </a:r>
            <a:endParaRPr lang="en-IN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29896-34C0-DFA7-38A8-8F1FE6948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5569" y="2352462"/>
            <a:ext cx="5496447" cy="3045708"/>
          </a:xfrm>
        </p:spPr>
        <p:txBody>
          <a:bodyPr>
            <a:normAutofit/>
          </a:bodyPr>
          <a:lstStyle/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N" sz="1800" kern="100" dirty="0">
                <a:effectLst/>
                <a:ea typeface="Calibri" panose="020F0502020204030204" pitchFamily="34" charset="0"/>
              </a:rPr>
              <a:t>This project involved multiple steps, including data exploration, correlation analysis, feature engineering, and model implementation.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N" sz="1800" kern="100" dirty="0">
                <a:effectLst/>
                <a:ea typeface="Calibri" panose="020F0502020204030204" pitchFamily="34" charset="0"/>
              </a:rPr>
              <a:t>Random forest and multiple regression models performed well for ETH and BTC price prediction, while multiple regression and Lasso regression performed well for XRP.</a:t>
            </a:r>
          </a:p>
          <a:p>
            <a:pPr marL="342900" lvl="0" indent="-342900">
              <a:spcAft>
                <a:spcPts val="1200"/>
              </a:spcAft>
              <a:buFont typeface="Symbol" panose="05050102010706020507" pitchFamily="18" charset="2"/>
              <a:buChar char=""/>
            </a:pPr>
            <a:r>
              <a:rPr lang="en-IN" sz="1800" kern="100" dirty="0">
                <a:effectLst/>
                <a:ea typeface="Calibri" panose="020F0502020204030204" pitchFamily="34" charset="0"/>
              </a:rPr>
              <a:t>Sentiment analysis can be valuable in predicting cryptocurrency prices, but further research is needed to improve model accuracy and reliability.</a:t>
            </a:r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BD0B7F27-1DF6-104C-954E-BC4482BE28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96" r="27762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991038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8C6BE-2C78-B301-169F-481BB3DAF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sz="4800" dirty="0"/>
              <a:t>Future Scope</a:t>
            </a:r>
            <a:endParaRPr lang="en-IN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29896-34C0-DFA7-38A8-8F1FE6948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5569" y="1906146"/>
            <a:ext cx="5496447" cy="3045708"/>
          </a:xfrm>
        </p:spPr>
        <p:txBody>
          <a:bodyPr>
            <a:normAutofit/>
          </a:bodyPr>
          <a:lstStyle/>
          <a:p>
            <a:pPr algn="just">
              <a:spcBef>
                <a:spcPts val="0"/>
              </a:spcBef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For future work, we can explore more recent libraries such as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XGBoost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regression and NN (Neural Network) models in order to improve the predictions. </a:t>
            </a:r>
          </a:p>
          <a:p>
            <a:pPr algn="just">
              <a:spcBef>
                <a:spcPts val="0"/>
              </a:spcBef>
            </a:pPr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Other than the recent models, we can also explore various machine learning algorithms such as SVM and Decision Trees in hopes of improving the results.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BD0B7F27-1DF6-104C-954E-BC4482BE28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96" r="27762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691376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6B0C5-A3D4-9994-4CDB-7C7AF79CE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2061" y="762538"/>
            <a:ext cx="5649349" cy="31998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A150341-9FA8-A2D0-B16D-CE9D727BB1A7}"/>
              </a:ext>
            </a:extLst>
          </p:cNvPr>
          <p:cNvSpPr txBox="1">
            <a:spLocks/>
          </p:cNvSpPr>
          <p:nvPr/>
        </p:nvSpPr>
        <p:spPr>
          <a:xfrm>
            <a:off x="5774461" y="914938"/>
            <a:ext cx="5649349" cy="31998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>
                <a:solidFill>
                  <a:srgbClr val="FFFFFF"/>
                </a:solidFill>
              </a:rPr>
              <a:t>Thank You!</a:t>
            </a:r>
            <a:endParaRPr lang="en-US" sz="6600" b="1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CDBC4F-2019-DCA0-8E12-11ABC15C4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8" y="454892"/>
            <a:ext cx="11491218" cy="564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06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7776A6-C4CA-218E-A85F-0193B5C32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b="1"/>
              <a:t>Data Acquisition</a:t>
            </a:r>
            <a:endParaRPr lang="en-IN" sz="5400" b="1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1D352-6C6E-183E-8E91-A0E66B831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IN" sz="1100" kern="100" dirty="0">
                <a:ea typeface="Calibri" panose="020F0502020204030204" pitchFamily="34" charset="0"/>
              </a:rPr>
              <a:t>W</a:t>
            </a:r>
            <a:r>
              <a:rPr lang="en-IN" sz="1100" kern="100" dirty="0">
                <a:effectLst/>
                <a:ea typeface="Calibri" panose="020F0502020204030204" pitchFamily="34" charset="0"/>
              </a:rPr>
              <a:t>e utilized two primary categories of data. </a:t>
            </a:r>
          </a:p>
          <a:p>
            <a:pPr>
              <a:spcAft>
                <a:spcPts val="1200"/>
              </a:spcAft>
            </a:pPr>
            <a:r>
              <a:rPr lang="en-IN" sz="1100" kern="100" dirty="0">
                <a:effectLst/>
                <a:ea typeface="Calibri" panose="020F0502020204030204" pitchFamily="34" charset="0"/>
              </a:rPr>
              <a:t>The first type consisted of </a:t>
            </a:r>
            <a:r>
              <a:rPr lang="en-IN" sz="1100" kern="100" dirty="0" err="1">
                <a:effectLst/>
                <a:ea typeface="Calibri" panose="020F0502020204030204" pitchFamily="34" charset="0"/>
              </a:rPr>
              <a:t>Investing.com's</a:t>
            </a:r>
            <a:r>
              <a:rPr lang="en-IN" sz="1100" kern="100" dirty="0">
                <a:effectLst/>
                <a:ea typeface="Calibri" panose="020F0502020204030204" pitchFamily="34" charset="0"/>
              </a:rPr>
              <a:t> historical price data for 10 cryptocurrencies, which included </a:t>
            </a:r>
            <a:r>
              <a:rPr lang="en-IN" sz="1100" kern="100" dirty="0" err="1">
                <a:effectLst/>
                <a:ea typeface="Calibri" panose="020F0502020204030204" pitchFamily="34" charset="0"/>
              </a:rPr>
              <a:t>Binance</a:t>
            </a:r>
            <a:r>
              <a:rPr lang="en-IN" sz="1100" kern="100" dirty="0">
                <a:effectLst/>
                <a:ea typeface="Calibri" panose="020F0502020204030204" pitchFamily="34" charset="0"/>
              </a:rPr>
              <a:t> Coin, Bitcoin, </a:t>
            </a:r>
            <a:r>
              <a:rPr lang="en-IN" sz="1100" kern="100" dirty="0" err="1">
                <a:effectLst/>
                <a:ea typeface="Calibri" panose="020F0502020204030204" pitchFamily="34" charset="0"/>
              </a:rPr>
              <a:t>Cardano</a:t>
            </a:r>
            <a:r>
              <a:rPr lang="en-IN" sz="1100" kern="100" dirty="0">
                <a:effectLst/>
                <a:ea typeface="Calibri" panose="020F0502020204030204" pitchFamily="34" charset="0"/>
              </a:rPr>
              <a:t>, Dogecoin, Ethereum, </a:t>
            </a:r>
            <a:r>
              <a:rPr lang="en-IN" sz="1100" kern="100" dirty="0" err="1">
                <a:effectLst/>
                <a:ea typeface="Calibri" panose="020F0502020204030204" pitchFamily="34" charset="0"/>
              </a:rPr>
              <a:t>Polkadot</a:t>
            </a:r>
            <a:r>
              <a:rPr lang="en-IN" sz="1100" kern="100" dirty="0">
                <a:effectLst/>
                <a:ea typeface="Calibri" panose="020F0502020204030204" pitchFamily="34" charset="0"/>
              </a:rPr>
              <a:t>, Solana, Tether, USD Coin, and XRP. </a:t>
            </a:r>
          </a:p>
          <a:p>
            <a:pPr lvl="1">
              <a:spcAft>
                <a:spcPts val="1200"/>
              </a:spcAft>
            </a:pPr>
            <a:r>
              <a:rPr lang="en-IN" sz="1100" kern="100" dirty="0">
                <a:effectLst/>
                <a:ea typeface="Calibri" panose="020F0502020204030204" pitchFamily="34" charset="0"/>
              </a:rPr>
              <a:t>The CSV data columns included Name, symbol, date, price, open, high, low, volume, </a:t>
            </a:r>
            <a:r>
              <a:rPr lang="en-IN" sz="1100" kern="100" dirty="0" err="1">
                <a:effectLst/>
                <a:ea typeface="Calibri" panose="020F0502020204030204" pitchFamily="34" charset="0"/>
              </a:rPr>
              <a:t>marketcap</a:t>
            </a:r>
            <a:r>
              <a:rPr lang="en-IN" sz="1100" kern="100" dirty="0">
                <a:effectLst/>
                <a:ea typeface="Calibri" panose="020F0502020204030204" pitchFamily="34" charset="0"/>
              </a:rPr>
              <a:t> and percentage of daily change.</a:t>
            </a:r>
          </a:p>
          <a:p>
            <a:pPr>
              <a:spcAft>
                <a:spcPts val="1200"/>
              </a:spcAft>
            </a:pPr>
            <a:r>
              <a:rPr lang="en-IN" sz="1100" kern="100" dirty="0">
                <a:effectLst/>
                <a:ea typeface="Calibri" panose="020F0502020204030204" pitchFamily="34" charset="0"/>
              </a:rPr>
              <a:t>The second type of data utilized in this project was 360 news articles from five different crypto news sites, including Bitcoin, CNBC, </a:t>
            </a:r>
            <a:r>
              <a:rPr lang="en-IN" sz="1100" kern="100" dirty="0" err="1">
                <a:effectLst/>
                <a:ea typeface="Calibri" panose="020F0502020204030204" pitchFamily="34" charset="0"/>
              </a:rPr>
              <a:t>Coindesk</a:t>
            </a:r>
            <a:r>
              <a:rPr lang="en-IN" sz="1100" kern="100" dirty="0">
                <a:effectLst/>
                <a:ea typeface="Calibri" panose="020F0502020204030204" pitchFamily="34" charset="0"/>
              </a:rPr>
              <a:t>, </a:t>
            </a:r>
            <a:r>
              <a:rPr lang="en-IN" sz="1100" kern="100" dirty="0" err="1">
                <a:effectLst/>
                <a:ea typeface="Calibri" panose="020F0502020204030204" pitchFamily="34" charset="0"/>
              </a:rPr>
              <a:t>Cointelegraph</a:t>
            </a:r>
            <a:r>
              <a:rPr lang="en-IN" sz="1100" kern="100" dirty="0">
                <a:effectLst/>
                <a:ea typeface="Calibri" panose="020F0502020204030204" pitchFamily="34" charset="0"/>
              </a:rPr>
              <a:t>, and Forbes. </a:t>
            </a:r>
          </a:p>
          <a:p>
            <a:pPr lvl="1">
              <a:spcAft>
                <a:spcPts val="1200"/>
              </a:spcAft>
            </a:pPr>
            <a:r>
              <a:rPr lang="en-IN" sz="1100" kern="100" dirty="0">
                <a:effectLst/>
                <a:ea typeface="Calibri" panose="020F0502020204030204" pitchFamily="34" charset="0"/>
              </a:rPr>
              <a:t>These articles were scraped between May 16, 2017, and June 2018,  for analysis of the sentiment of the news coverage on 10 selected cryptocurrencies.</a:t>
            </a:r>
          </a:p>
        </p:txBody>
      </p:sp>
      <p:pic>
        <p:nvPicPr>
          <p:cNvPr id="15" name="Picture 4" descr="Stock exchange numbers">
            <a:extLst>
              <a:ext uri="{FF2B5EF4-FFF2-40B4-BE49-F238E27FC236}">
                <a16:creationId xmlns:a16="http://schemas.microsoft.com/office/drawing/2014/main" id="{71477D1B-886C-CF08-EF56-6EEEED2875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4" r="15783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64389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EC6E0-73B2-456E-6FC5-66963C334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542" y="504270"/>
            <a:ext cx="4586524" cy="1941470"/>
          </a:xfrm>
        </p:spPr>
        <p:txBody>
          <a:bodyPr anchor="b">
            <a:noAutofit/>
          </a:bodyPr>
          <a:lstStyle/>
          <a:p>
            <a:r>
              <a:rPr lang="en-US" sz="4000" b="1" dirty="0"/>
              <a:t>Text Data</a:t>
            </a:r>
            <a:br>
              <a:rPr lang="en-US" sz="4000" b="1" dirty="0"/>
            </a:br>
            <a:r>
              <a:rPr lang="en-US" sz="4000" b="1" dirty="0"/>
              <a:t>Processing</a:t>
            </a:r>
            <a:endParaRPr lang="en-IN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8A762-3F50-1A19-B26C-2DF12A8AD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325" y="2873362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IN" sz="1500" b="1" dirty="0">
                <a:effectLst/>
                <a:ea typeface="Times New Roman" panose="02020603050405020304" pitchFamily="18" charset="0"/>
              </a:rPr>
              <a:t>Data Cleaning </a:t>
            </a:r>
          </a:p>
          <a:p>
            <a:r>
              <a:rPr lang="en-IN" sz="1800" dirty="0">
                <a:effectLst/>
                <a:ea typeface="Times New Roman" panose="02020603050405020304" pitchFamily="18" charset="0"/>
              </a:rPr>
              <a:t>Firstly, we segregated the data from CSV into data frames and encoding this to “UTF-8” </a:t>
            </a:r>
          </a:p>
          <a:p>
            <a:r>
              <a:rPr lang="en-IN" sz="1800" dirty="0">
                <a:effectLst/>
                <a:ea typeface="Times New Roman" panose="02020603050405020304" pitchFamily="18" charset="0"/>
              </a:rPr>
              <a:t>removed noises, such as HTML tags, special characters and texts which are unnecessary for the sentiment analysis</a:t>
            </a:r>
            <a:r>
              <a:rPr lang="en-IN" sz="1600" dirty="0">
                <a:effectLst/>
                <a:ea typeface="Times New Roman" panose="02020603050405020304" pitchFamily="18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6B7FDA-1405-43FA-9216-BE7D70896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356" y="1039320"/>
            <a:ext cx="7343910" cy="409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81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EC6E0-73B2-456E-6FC5-66963C334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 b="1"/>
              <a:t>Text Data</a:t>
            </a:r>
            <a:br>
              <a:rPr lang="en-US" sz="5000" b="1"/>
            </a:br>
            <a:r>
              <a:rPr lang="en-US" sz="5000" b="1"/>
              <a:t>Processing</a:t>
            </a:r>
            <a:endParaRPr lang="en-IN" sz="50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8A762-3F50-1A19-B26C-2DF12A8AD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608" y="3190425"/>
            <a:ext cx="4350333" cy="2202383"/>
          </a:xfrm>
        </p:spPr>
        <p:txBody>
          <a:bodyPr anchor="t">
            <a:normAutofit/>
          </a:bodyPr>
          <a:lstStyle/>
          <a:p>
            <a:r>
              <a:rPr lang="en-IN" sz="1800" dirty="0">
                <a:effectLst/>
                <a:ea typeface="Times New Roman" panose="02020603050405020304" pitchFamily="18" charset="0"/>
              </a:rPr>
              <a:t>We did similar for all five data frames (Forbes, CNBC, </a:t>
            </a:r>
            <a:r>
              <a:rPr lang="en-IN" sz="1800" dirty="0" err="1">
                <a:effectLst/>
                <a:ea typeface="Times New Roman" panose="02020603050405020304" pitchFamily="18" charset="0"/>
              </a:rPr>
              <a:t>Cointelegraph</a:t>
            </a:r>
            <a:r>
              <a:rPr lang="en-IN" sz="1800" dirty="0">
                <a:effectLst/>
                <a:ea typeface="Times New Roman" panose="02020603050405020304" pitchFamily="18" charset="0"/>
              </a:rPr>
              <a:t>, </a:t>
            </a:r>
            <a:r>
              <a:rPr lang="en-IN" sz="1800" dirty="0" err="1">
                <a:effectLst/>
                <a:ea typeface="Times New Roman" panose="02020603050405020304" pitchFamily="18" charset="0"/>
              </a:rPr>
              <a:t>Coindesk</a:t>
            </a:r>
            <a:r>
              <a:rPr lang="en-IN" sz="1800" dirty="0">
                <a:effectLst/>
                <a:ea typeface="Times New Roman" panose="02020603050405020304" pitchFamily="18" charset="0"/>
              </a:rPr>
              <a:t> and Bitcoin)</a:t>
            </a:r>
          </a:p>
          <a:p>
            <a:endParaRPr lang="en-IN" sz="1800" b="1" dirty="0"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800" b="1" dirty="0">
                <a:effectLst/>
                <a:ea typeface="Times New Roman" panose="02020603050405020304" pitchFamily="18" charset="0"/>
              </a:rPr>
              <a:t>Data Joining 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We then bound all the data frames into one data frame for sentiment analysis </a:t>
            </a:r>
          </a:p>
          <a:p>
            <a:pPr marL="0" indent="0">
              <a:buNone/>
            </a:pPr>
            <a:endParaRPr lang="en-IN" sz="20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03B2CA6-CA71-950D-E6FE-134F839545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"/>
          <a:stretch/>
        </p:blipFill>
        <p:spPr bwMode="auto">
          <a:xfrm>
            <a:off x="5309496" y="3924976"/>
            <a:ext cx="5968266" cy="210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E91D640-7306-CE4D-ADA6-048EB9CC64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"/>
          <a:stretch/>
        </p:blipFill>
        <p:spPr bwMode="auto">
          <a:xfrm>
            <a:off x="5309496" y="1069017"/>
            <a:ext cx="5960994" cy="2724912"/>
          </a:xfrm>
          <a:prstGeom prst="rect">
            <a:avLst/>
          </a:prstGeom>
          <a:gradFill flip="none" rotWithShape="1">
            <a:gsLst>
              <a:gs pos="77000">
                <a:srgbClr val="B9CBE9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</p:pic>
    </p:spTree>
    <p:extLst>
      <p:ext uri="{BB962C8B-B14F-4D97-AF65-F5344CB8AC3E}">
        <p14:creationId xmlns:p14="http://schemas.microsoft.com/office/powerpoint/2010/main" val="569596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0E174-BF24-2B49-A984-2A4D56A4A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4000" b="1" dirty="0"/>
              <a:t>Sentiment Analysis</a:t>
            </a:r>
            <a:endParaRPr lang="en-IN" sz="4000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031B95C-314E-2753-B1A7-C084B24A1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perform sentiment analysis we used Python code to compute sentiment scores</a:t>
            </a:r>
            <a:r>
              <a:rPr lang="en-US" sz="180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based on positive and negative word libraries </a:t>
            </a:r>
            <a:endParaRPr lang="en-IN" sz="1900" dirty="0"/>
          </a:p>
        </p:txBody>
      </p:sp>
      <p:pic>
        <p:nvPicPr>
          <p:cNvPr id="3" name="image68.png">
            <a:extLst>
              <a:ext uri="{FF2B5EF4-FFF2-40B4-BE49-F238E27FC236}">
                <a16:creationId xmlns:a16="http://schemas.microsoft.com/office/drawing/2014/main" id="{CE8BCC63-670E-1A60-43A4-0E3F53F4C8B9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690872" y="1423300"/>
            <a:ext cx="6722990" cy="385225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719874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5C229-637E-EC65-013E-A024DD6E3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kern="1200" dirty="0">
                <a:latin typeface="+mj-lt"/>
                <a:ea typeface="+mj-ea"/>
                <a:cs typeface="+mj-cs"/>
              </a:rPr>
              <a:t>Sentiment Aggregation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770A1E0-0704-6923-EED1-41B299199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/>
              <a:t>To determine their level of positivity or negativity we conducted sentiment analysis on both - </a:t>
            </a:r>
            <a:r>
              <a:rPr lang="en-US" sz="1800" b="1" dirty="0"/>
              <a:t>headlines and text</a:t>
            </a:r>
            <a:r>
              <a:rPr lang="en-US" sz="1800" dirty="0"/>
              <a:t>. </a:t>
            </a:r>
          </a:p>
          <a:p>
            <a:r>
              <a:rPr lang="en-US" sz="1800" dirty="0"/>
              <a:t>Initially, only the sentiment of the text was taken into account, while the sentiment of the headlines was reserved separately in case it could be utilized later for more informed evaluations.</a:t>
            </a:r>
            <a:endParaRPr lang="en-IN" sz="1800" dirty="0"/>
          </a:p>
        </p:txBody>
      </p:sp>
      <p:pic>
        <p:nvPicPr>
          <p:cNvPr id="4" name="image119.png" descr="Table&#10;&#10;Description automatically generated">
            <a:extLst>
              <a:ext uri="{FF2B5EF4-FFF2-40B4-BE49-F238E27FC236}">
                <a16:creationId xmlns:a16="http://schemas.microsoft.com/office/drawing/2014/main" id="{6CAC1B80-4CB6-A96B-9502-D0593C5579E4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942215" y="1510001"/>
            <a:ext cx="5128780" cy="320054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163902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E8F9E181F37948A50D7064AC3112F0" ma:contentTypeVersion="2" ma:contentTypeDescription="Create a new document." ma:contentTypeScope="" ma:versionID="f4caa209fc8ed26a50bb53b5fa881c0c">
  <xsd:schema xmlns:xsd="http://www.w3.org/2001/XMLSchema" xmlns:xs="http://www.w3.org/2001/XMLSchema" xmlns:p="http://schemas.microsoft.com/office/2006/metadata/properties" xmlns:ns3="279d6ddd-9a10-46b5-a0a6-fc2126018422" targetNamespace="http://schemas.microsoft.com/office/2006/metadata/properties" ma:root="true" ma:fieldsID="c02c9602db400e71f9ac9945c3739297" ns3:_="">
    <xsd:import namespace="279d6ddd-9a10-46b5-a0a6-fc212601842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9d6ddd-9a10-46b5-a0a6-fc212601842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E59CF3-BC26-4221-AA8E-22BB831B746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16D4C7A-6D54-456A-8038-5DBF1900E0B4}">
  <ds:schemaRefs>
    <ds:schemaRef ds:uri="279d6ddd-9a10-46b5-a0a6-fc2126018422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8A4B5A1-3C1A-45F1-AE17-589526D88E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79d6ddd-9a10-46b5-a0a6-fc212601842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503</TotalTime>
  <Words>2336</Words>
  <Application>Microsoft Macintosh PowerPoint</Application>
  <PresentationFormat>Widescreen</PresentationFormat>
  <Paragraphs>205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Symbol</vt:lpstr>
      <vt:lpstr>Times New Roman</vt:lpstr>
      <vt:lpstr>Office Theme</vt:lpstr>
      <vt:lpstr>Facilitation of Cryptocurrency Price Prediction         by Sentiment Analysis</vt:lpstr>
      <vt:lpstr>Overview</vt:lpstr>
      <vt:lpstr>What we seek to address</vt:lpstr>
      <vt:lpstr>Project Methodology</vt:lpstr>
      <vt:lpstr>Data Acquisition</vt:lpstr>
      <vt:lpstr>Text Data Processing</vt:lpstr>
      <vt:lpstr>Text Data Processing</vt:lpstr>
      <vt:lpstr>Sentiment Analysis</vt:lpstr>
      <vt:lpstr>Sentiment Aggregation</vt:lpstr>
      <vt:lpstr>Issues Encountered</vt:lpstr>
      <vt:lpstr>Solution</vt:lpstr>
      <vt:lpstr>Price Data Processing</vt:lpstr>
      <vt:lpstr>Data Cleaning and Preparation</vt:lpstr>
      <vt:lpstr>Univariate Analysis</vt:lpstr>
      <vt:lpstr>Univariate Analysis</vt:lpstr>
      <vt:lpstr>Bivariate Analysis</vt:lpstr>
      <vt:lpstr>Trend Analysis</vt:lpstr>
      <vt:lpstr>Trend Analysis</vt:lpstr>
      <vt:lpstr>Is there any Correlation among Coins ?</vt:lpstr>
      <vt:lpstr>Which of these coins were among Top 10 during that time?</vt:lpstr>
      <vt:lpstr>More Exploratory Data Analysis</vt:lpstr>
      <vt:lpstr>XRP Correlation Analysis </vt:lpstr>
      <vt:lpstr>Ethereum vs XRP</vt:lpstr>
      <vt:lpstr>Time Series Analysis</vt:lpstr>
      <vt:lpstr>Time Series Analysis</vt:lpstr>
      <vt:lpstr>XRP Response to Sentiment</vt:lpstr>
      <vt:lpstr>PowerPoint Presentation</vt:lpstr>
      <vt:lpstr>Price Range or Exact Price</vt:lpstr>
      <vt:lpstr>Model Training &amp; Evaluation</vt:lpstr>
      <vt:lpstr>Model Training &amp; Evaluation</vt:lpstr>
      <vt:lpstr>Model Comparison &amp; Validation for ETH </vt:lpstr>
      <vt:lpstr>Plot for Random Forest</vt:lpstr>
      <vt:lpstr>Plot for Multiple Linear Regression</vt:lpstr>
      <vt:lpstr>Plot for Lasso Regression</vt:lpstr>
      <vt:lpstr>Model Comparison &amp; Validation for XRP </vt:lpstr>
      <vt:lpstr>Model Comparison &amp; Validation for BTC </vt:lpstr>
      <vt:lpstr>Price Forecasting</vt:lpstr>
      <vt:lpstr>Price Forecasting</vt:lpstr>
      <vt:lpstr>Price Forecasting</vt:lpstr>
      <vt:lpstr>Price Forecasting</vt:lpstr>
      <vt:lpstr>Price Forecasting</vt:lpstr>
      <vt:lpstr>Price Forecasting</vt:lpstr>
      <vt:lpstr>Price Forecasting</vt:lpstr>
      <vt:lpstr>DNN Model Implementation</vt:lpstr>
      <vt:lpstr>Conclusion</vt:lpstr>
      <vt:lpstr>Future Scope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Facilitation of Cryptocurrency price prediction by Sentiment analysis</dc:title>
  <dc:creator>Deepika Gutta</dc:creator>
  <cp:lastModifiedBy>Ashlesh Khajbage</cp:lastModifiedBy>
  <cp:revision>22</cp:revision>
  <dcterms:created xsi:type="dcterms:W3CDTF">2023-04-30T15:30:21Z</dcterms:created>
  <dcterms:modified xsi:type="dcterms:W3CDTF">2023-05-01T04:59:01Z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0x01010092E8F9E181F37948A50D7064AC3112F0</vt:lpwstr>
  </property>
</Properties>
</file>